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67"/>
  </p:notesMasterIdLst>
  <p:sldIdLst>
    <p:sldId id="257" r:id="rId5"/>
    <p:sldId id="258" r:id="rId6"/>
    <p:sldId id="260" r:id="rId7"/>
    <p:sldId id="267" r:id="rId8"/>
    <p:sldId id="261" r:id="rId9"/>
    <p:sldId id="339" r:id="rId10"/>
    <p:sldId id="340" r:id="rId11"/>
    <p:sldId id="341" r:id="rId12"/>
    <p:sldId id="342" r:id="rId13"/>
    <p:sldId id="343" r:id="rId14"/>
    <p:sldId id="404" r:id="rId15"/>
    <p:sldId id="269" r:id="rId16"/>
    <p:sldId id="345" r:id="rId17"/>
    <p:sldId id="270"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9" r:id="rId31"/>
    <p:sldId id="360" r:id="rId32"/>
    <p:sldId id="361" r:id="rId33"/>
    <p:sldId id="362" r:id="rId34"/>
    <p:sldId id="365" r:id="rId35"/>
    <p:sldId id="368" r:id="rId36"/>
    <p:sldId id="405" r:id="rId37"/>
    <p:sldId id="374" r:id="rId38"/>
    <p:sldId id="375" r:id="rId39"/>
    <p:sldId id="373" r:id="rId40"/>
    <p:sldId id="376" r:id="rId41"/>
    <p:sldId id="377" r:id="rId42"/>
    <p:sldId id="378" r:id="rId43"/>
    <p:sldId id="379" r:id="rId44"/>
    <p:sldId id="380" r:id="rId45"/>
    <p:sldId id="381" r:id="rId46"/>
    <p:sldId id="382" r:id="rId47"/>
    <p:sldId id="383" r:id="rId48"/>
    <p:sldId id="384" r:id="rId49"/>
    <p:sldId id="385" r:id="rId50"/>
    <p:sldId id="387" r:id="rId51"/>
    <p:sldId id="388" r:id="rId52"/>
    <p:sldId id="272" r:id="rId53"/>
    <p:sldId id="389" r:id="rId54"/>
    <p:sldId id="390" r:id="rId55"/>
    <p:sldId id="392" r:id="rId56"/>
    <p:sldId id="393" r:id="rId57"/>
    <p:sldId id="394" r:id="rId58"/>
    <p:sldId id="407" r:id="rId59"/>
    <p:sldId id="397" r:id="rId60"/>
    <p:sldId id="398" r:id="rId61"/>
    <p:sldId id="399" r:id="rId62"/>
    <p:sldId id="400" r:id="rId63"/>
    <p:sldId id="403" r:id="rId64"/>
    <p:sldId id="401" r:id="rId65"/>
    <p:sldId id="40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62" d="100"/>
          <a:sy n="62" d="100"/>
        </p:scale>
        <p:origin x="1114" y="5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 left hand column version [slides</a:t>
            </a:r>
            <a:r>
              <a:rPr lang="en-US" sz="1200" kern="1200" baseline="0" dirty="0" smtClean="0">
                <a:solidFill>
                  <a:schemeClr val="tx1"/>
                </a:solidFill>
                <a:effectLst/>
                <a:latin typeface="+mn-lt"/>
                <a:ea typeface="+mn-ea"/>
                <a:cs typeface="+mn-cs"/>
              </a:rPr>
              <a:t> 57 and 58]</a:t>
            </a:r>
            <a:r>
              <a:rPr lang="en-US" sz="1200" kern="1200" dirty="0" smtClean="0">
                <a:solidFill>
                  <a:schemeClr val="tx1"/>
                </a:solidFill>
                <a:effectLst/>
                <a:latin typeface="+mn-lt"/>
                <a:ea typeface="+mn-ea"/>
                <a:cs typeface="+mn-cs"/>
              </a:rPr>
              <a:t>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address (‘N and N, for you Jesus Christ came into the world . . .’) on pages 80f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78)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610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78)</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78)</a:t>
            </a:r>
            <a:r>
              <a:rPr lang="en-US" altLang="en-US" b="1" i="1" dirty="0" smtClean="0"/>
              <a:t> </a:t>
            </a:r>
            <a:r>
              <a:rPr lang="en-US" altLang="en-US" b="1" i="0" dirty="0" smtClean="0"/>
              <a:t>3</a:t>
            </a:r>
            <a:endParaRPr lang="en-GB"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baseline="0" dirty="0" smtClean="0"/>
              <a:t>4 </a:t>
            </a:r>
            <a:r>
              <a:rPr lang="en-US" sz="1200" kern="1200" dirty="0" smtClean="0">
                <a:solidFill>
                  <a:schemeClr val="tx1"/>
                </a:solidFill>
                <a:effectLst/>
                <a:latin typeface="+mn-lt"/>
                <a:ea typeface="+mn-ea"/>
                <a:cs typeface="+mn-cs"/>
              </a:rPr>
              <a:t>If a candidate is to give personal testimony to God’s grace, this may be done here.</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78)</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78)</a:t>
            </a:r>
            <a:r>
              <a:rPr lang="en-US" altLang="en-US" b="1" i="1" dirty="0" smtClean="0"/>
              <a:t> 5</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candidates stand </a:t>
            </a:r>
            <a:r>
              <a:rPr lang="en-US" sz="1200" kern="1200" dirty="0" smtClean="0">
                <a:solidFill>
                  <a:schemeClr val="tx1"/>
                </a:solidFill>
                <a:effectLst/>
                <a:latin typeface="+mn-lt"/>
                <a:ea typeface="+mn-ea"/>
                <a:cs typeface="+mn-cs"/>
              </a:rPr>
              <a:t>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79)</a:t>
            </a:r>
            <a:r>
              <a:rPr lang="en-US" altLang="en-US" b="1" i="1" dirty="0" smtClean="0"/>
              <a:t> 5</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79)</a:t>
            </a:r>
            <a:r>
              <a:rPr lang="en-US" altLang="en-US" b="1" i="1" dirty="0" smtClean="0"/>
              <a:t> </a:t>
            </a:r>
            <a:r>
              <a:rPr lang="en-US" sz="1200" kern="1200" dirty="0" smtClean="0">
                <a:solidFill>
                  <a:schemeClr val="tx1"/>
                </a:solidFill>
                <a:effectLst/>
                <a:latin typeface="+mn-lt"/>
                <a:ea typeface="+mn-ea"/>
                <a:cs typeface="+mn-cs"/>
              </a:rPr>
              <a:t>The minister may extend her/his hands over the water.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79)</a:t>
            </a:r>
            <a:r>
              <a:rPr lang="en-US" altLang="en-US" b="1" i="1" dirty="0" smtClean="0"/>
              <a:t> </a:t>
            </a:r>
            <a:r>
              <a:rPr lang="en-GB" altLang="en-US" sz="1200" b="1" i="0" kern="1200" dirty="0" smtClean="0">
                <a:solidFill>
                  <a:schemeClr val="tx1"/>
                </a:solidFill>
                <a:effectLst/>
                <a:latin typeface="+mn-lt"/>
                <a:ea typeface="+mn-ea"/>
                <a:cs typeface="+mn-cs"/>
              </a:rPr>
              <a:t>6</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080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9294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79)</a:t>
            </a:r>
            <a:r>
              <a:rPr lang="en-GB" b="1" i="0" baseline="0" dirty="0" smtClean="0"/>
              <a:t> 7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19</a:t>
            </a:fld>
            <a:endParaRPr lang="en-GB"/>
          </a:p>
        </p:txBody>
      </p:sp>
    </p:spTree>
    <p:extLst>
      <p:ext uri="{BB962C8B-B14F-4D97-AF65-F5344CB8AC3E}">
        <p14:creationId xmlns:p14="http://schemas.microsoft.com/office/powerpoint/2010/main" val="320083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sz="1200" kern="1200" dirty="0" smtClean="0">
                <a:solidFill>
                  <a:schemeClr val="tx1"/>
                </a:solidFill>
                <a:effectLst/>
                <a:latin typeface="+mn-lt"/>
                <a:ea typeface="+mn-ea"/>
                <a:cs typeface="+mn-cs"/>
              </a:rPr>
              <a:t>1 This service is used when </a:t>
            </a:r>
            <a:r>
              <a:rPr lang="en-US" sz="1200" b="1" kern="1200" dirty="0" smtClean="0">
                <a:solidFill>
                  <a:schemeClr val="tx1"/>
                </a:solidFill>
                <a:effectLst/>
                <a:latin typeface="+mn-lt"/>
                <a:ea typeface="+mn-ea"/>
                <a:cs typeface="+mn-cs"/>
              </a:rPr>
              <a:t>only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able to answer for </a:t>
            </a:r>
            <a:r>
              <a:rPr lang="en-US" sz="1200" i="1" kern="1200" dirty="0" smtClean="0">
                <a:solidFill>
                  <a:schemeClr val="tx1"/>
                </a:solidFill>
                <a:effectLst/>
                <a:latin typeface="+mn-lt"/>
                <a:ea typeface="+mn-ea"/>
                <a:cs typeface="+mn-cs"/>
              </a:rPr>
              <a:t>themselves are</a:t>
            </a:r>
            <a:r>
              <a:rPr lang="en-US" sz="1200" kern="1200" dirty="0" smtClean="0">
                <a:solidFill>
                  <a:schemeClr val="tx1"/>
                </a:solidFill>
                <a:effectLst/>
                <a:latin typeface="+mn-lt"/>
                <a:ea typeface="+mn-ea"/>
                <a:cs typeface="+mn-cs"/>
              </a:rPr>
              <a:t> to be baptized.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Normally those who have been baptized when they are able to answer for themselves should be confirmed and received into membership immediately, and the service provides for this, though provision is also made for the possibility that the Confirmation and Reception may be deferred.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When this service includes the Confirmation and Reception into membership of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baptized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answered for </a:t>
            </a:r>
            <a:r>
              <a:rPr lang="en-US" sz="1200" i="1" kern="1200" dirty="0" smtClean="0">
                <a:solidFill>
                  <a:schemeClr val="tx1"/>
                </a:solidFill>
                <a:effectLst/>
                <a:latin typeface="+mn-lt"/>
                <a:ea typeface="+mn-ea"/>
                <a:cs typeface="+mn-cs"/>
              </a:rPr>
              <a:t>themselves</a:t>
            </a:r>
            <a:r>
              <a:rPr lang="en-US" sz="1200" kern="1200" dirty="0" smtClean="0">
                <a:solidFill>
                  <a:schemeClr val="tx1"/>
                </a:solidFill>
                <a:effectLst/>
                <a:latin typeface="+mn-lt"/>
                <a:ea typeface="+mn-ea"/>
                <a:cs typeface="+mn-cs"/>
              </a:rPr>
              <a:t>, it may also include the Confirmation and Reception of </a:t>
            </a:r>
            <a:r>
              <a:rPr lang="en-US" sz="1200" i="1" kern="1200" dirty="0" smtClean="0">
                <a:solidFill>
                  <a:schemeClr val="tx1"/>
                </a:solidFill>
                <a:effectLst/>
                <a:latin typeface="+mn-lt"/>
                <a:ea typeface="+mn-ea"/>
                <a:cs typeface="+mn-cs"/>
              </a:rPr>
              <a:t>persons </a:t>
            </a:r>
            <a:r>
              <a:rPr lang="en-US" sz="1200" kern="1200" dirty="0" smtClean="0">
                <a:solidFill>
                  <a:schemeClr val="tx1"/>
                </a:solidFill>
                <a:effectLst/>
                <a:latin typeface="+mn-lt"/>
                <a:ea typeface="+mn-ea"/>
                <a:cs typeface="+mn-cs"/>
              </a:rPr>
              <a:t>baptized on a previous occasion.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 The Sacrament of Baptism is normally administered during  an act of public worship, most appropriately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 When the service includes Confirmation, it always takes place during a celebration of Holy Communion, following the sermon.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5 When the service is used for Baptism without Confirmation, it is preferable that it follow the sermon, but it may be used before the Ministry of the Word.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6 If candles are to be given to the newly-baptized, they may be lit from the Easter Candle (see page 265) or some other candle lit at the beginning of the service.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 Prayers for those who have been baptized (and confirmed), and, as appropriate, for their families, should be included in the prayers of intercession.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8 The minister shall ensure that a certificate of Baptism is given to each newly-baptized person during or after the service. A certificate of Confirmation may be given to each newly- confirmed person during or after the service.</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79)</a:t>
            </a:r>
            <a:r>
              <a:rPr lang="en-GB" b="1" i="0" baseline="0" dirty="0" smtClean="0"/>
              <a:t> 7</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20</a:t>
            </a:fld>
            <a:endParaRPr lang="en-GB"/>
          </a:p>
        </p:txBody>
      </p:sp>
    </p:spTree>
    <p:extLst>
      <p:ext uri="{BB962C8B-B14F-4D97-AF65-F5344CB8AC3E}">
        <p14:creationId xmlns:p14="http://schemas.microsoft.com/office/powerpoint/2010/main" val="1849248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8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21</a:t>
            </a:fld>
            <a:endParaRPr lang="en-GB"/>
          </a:p>
        </p:txBody>
      </p:sp>
    </p:spTree>
    <p:extLst>
      <p:ext uri="{BB962C8B-B14F-4D97-AF65-F5344CB8AC3E}">
        <p14:creationId xmlns:p14="http://schemas.microsoft.com/office/powerpoint/2010/main" val="2700748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8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22</a:t>
            </a:fld>
            <a:endParaRPr lang="en-GB"/>
          </a:p>
        </p:txBody>
      </p:sp>
    </p:spTree>
    <p:extLst>
      <p:ext uri="{BB962C8B-B14F-4D97-AF65-F5344CB8AC3E}">
        <p14:creationId xmlns:p14="http://schemas.microsoft.com/office/powerpoint/2010/main" val="261282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8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23</a:t>
            </a:fld>
            <a:endParaRPr lang="en-GB"/>
          </a:p>
        </p:txBody>
      </p:sp>
    </p:spTree>
    <p:extLst>
      <p:ext uri="{BB962C8B-B14F-4D97-AF65-F5344CB8AC3E}">
        <p14:creationId xmlns:p14="http://schemas.microsoft.com/office/powerpoint/2010/main" val="3046127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8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24</a:t>
            </a:fld>
            <a:endParaRPr lang="en-GB"/>
          </a:p>
        </p:txBody>
      </p:sp>
    </p:spTree>
    <p:extLst>
      <p:ext uri="{BB962C8B-B14F-4D97-AF65-F5344CB8AC3E}">
        <p14:creationId xmlns:p14="http://schemas.microsoft.com/office/powerpoint/2010/main" val="744867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80)</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51188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i="1" baseline="0" smtClean="0"/>
              <a:t>)</a:t>
            </a:r>
            <a:r>
              <a:rPr lang="en-GB" b="1" i="0" baseline="0" smtClean="0"/>
              <a:t> 9 </a:t>
            </a:r>
            <a:r>
              <a:rPr lang="en-US" sz="1200" kern="1200" smtClean="0">
                <a:solidFill>
                  <a:schemeClr val="tx1"/>
                </a:solidFill>
                <a:effectLst/>
                <a:latin typeface="+mn-lt"/>
                <a:ea typeface="+mn-ea"/>
                <a:cs typeface="+mn-cs"/>
              </a:rPr>
              <a:t>The minister says to each candidate:</a:t>
            </a:r>
            <a:endParaRPr lang="en-GB" sz="1200" kern="120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26</a:t>
            </a:fld>
            <a:endParaRPr lang="en-GB"/>
          </a:p>
        </p:txBody>
      </p:sp>
    </p:spTree>
    <p:extLst>
      <p:ext uri="{BB962C8B-B14F-4D97-AF65-F5344CB8AC3E}">
        <p14:creationId xmlns:p14="http://schemas.microsoft.com/office/powerpoint/2010/main" val="506282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10 </a:t>
            </a:r>
            <a:r>
              <a:rPr lang="en-US" sz="1200" kern="1200" dirty="0" smtClean="0">
                <a:solidFill>
                  <a:schemeClr val="tx1"/>
                </a:solidFill>
                <a:effectLst/>
                <a:latin typeface="+mn-lt"/>
                <a:ea typeface="+mn-ea"/>
                <a:cs typeface="+mn-cs"/>
              </a:rPr>
              <a:t>The minister may say to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address (‘N and N, for you Jesus Christ came into the world . . .’) on pages 80f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33218667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80)</a:t>
            </a:r>
            <a:r>
              <a:rPr lang="en-GB" b="1" i="0" baseline="0" dirty="0" smtClean="0"/>
              <a:t> 10 </a:t>
            </a:r>
            <a:r>
              <a:rPr lang="en-US" sz="1200" kern="1200" dirty="0" smtClean="0">
                <a:solidFill>
                  <a:schemeClr val="tx1"/>
                </a:solidFill>
                <a:effectLst/>
                <a:latin typeface="+mn-lt"/>
                <a:ea typeface="+mn-ea"/>
                <a:cs typeface="+mn-cs"/>
              </a:rPr>
              <a:t>The minister may say to those to be baptized: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address (‘N and N, for you Jesus Christ came into the world . . .’) on pages 80f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1837175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81)</a:t>
            </a:r>
            <a:r>
              <a:rPr lang="en-GB" b="1" i="0" baseline="0" dirty="0" smtClean="0"/>
              <a:t> 11 </a:t>
            </a:r>
            <a:r>
              <a:rPr lang="en-US" sz="1200" kern="1200" dirty="0" smtClean="0">
                <a:solidFill>
                  <a:schemeClr val="tx1"/>
                </a:solidFill>
                <a:effectLst/>
                <a:latin typeface="+mn-lt"/>
                <a:ea typeface="+mn-ea"/>
                <a:cs typeface="+mn-cs"/>
              </a:rPr>
              <a:t>The minister pours water generously and visibly three times on the bowed head of each candidate, or dips her/him in water three times, once at the mention of each Person of the Holy Trinity,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232317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solidFill>
                  <a:srgbClr val="000000"/>
                </a:solidFill>
              </a:rPr>
              <a:t>1</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81)</a:t>
            </a:r>
            <a:r>
              <a:rPr lang="en-GB" b="1" i="0" baseline="0" dirty="0" smtClean="0"/>
              <a:t> 11 </a:t>
            </a:r>
            <a:r>
              <a:rPr lang="en-US" sz="1200" kern="1200" dirty="0" smtClean="0">
                <a:solidFill>
                  <a:schemeClr val="tx1"/>
                </a:solidFill>
                <a:effectLst/>
                <a:latin typeface="+mn-lt"/>
                <a:ea typeface="+mn-ea"/>
                <a:cs typeface="+mn-cs"/>
              </a:rPr>
              <a:t>The minister makes the sign of the cross on the forehead of each newly-baptized person, saying:</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lighted candle may be given to each newly-baptized person.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4197137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81)</a:t>
            </a:r>
            <a:r>
              <a:rPr lang="en-GB" b="1" i="0" baseline="0" dirty="0" smtClean="0"/>
              <a:t> 12 </a:t>
            </a:r>
            <a:r>
              <a:rPr lang="en-US" sz="1200" kern="1200" dirty="0" smtClean="0">
                <a:solidFill>
                  <a:schemeClr val="tx1"/>
                </a:solidFill>
                <a:effectLst/>
                <a:latin typeface="+mn-lt"/>
                <a:ea typeface="+mn-ea"/>
                <a:cs typeface="+mn-cs"/>
              </a:rPr>
              <a:t>The minister, or a representative of the local church, says to them:</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2348836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82)</a:t>
            </a:r>
            <a:r>
              <a:rPr lang="en-GB" b="1" i="0" baseline="0" dirty="0" smtClean="0"/>
              <a:t> 13 </a:t>
            </a:r>
            <a:r>
              <a:rPr lang="en-US" sz="1200" i="1" kern="1200" dirty="0" smtClean="0">
                <a:solidFill>
                  <a:schemeClr val="tx1"/>
                </a:solidFill>
                <a:effectLst/>
                <a:latin typeface="+mn-lt"/>
                <a:ea typeface="+mn-ea"/>
                <a:cs typeface="+mn-cs"/>
              </a:rPr>
              <a:t>Those</a:t>
            </a:r>
            <a:r>
              <a:rPr lang="en-US" sz="1200" kern="1200" dirty="0" smtClean="0">
                <a:solidFill>
                  <a:schemeClr val="tx1"/>
                </a:solidFill>
                <a:effectLst/>
                <a:latin typeface="+mn-lt"/>
                <a:ea typeface="+mn-ea"/>
                <a:cs typeface="+mn-cs"/>
              </a:rPr>
              <a:t> newly-baptized </a:t>
            </a:r>
            <a:r>
              <a:rPr lang="en-US" sz="1200" i="1" kern="1200" dirty="0" smtClean="0">
                <a:solidFill>
                  <a:schemeClr val="tx1"/>
                </a:solidFill>
                <a:effectLst/>
                <a:latin typeface="+mn-lt"/>
                <a:ea typeface="+mn-ea"/>
                <a:cs typeface="+mn-cs"/>
              </a:rPr>
              <a:t>stand </a:t>
            </a:r>
            <a:r>
              <a:rPr lang="en-US" sz="1200" kern="1200" dirty="0" smtClean="0">
                <a:solidFill>
                  <a:schemeClr val="tx1"/>
                </a:solidFill>
                <a:effectLst/>
                <a:latin typeface="+mn-lt"/>
                <a:ea typeface="+mn-ea"/>
                <a:cs typeface="+mn-cs"/>
              </a:rPr>
              <a:t>facing the people. </a:t>
            </a:r>
          </a:p>
          <a:p>
            <a:pPr lvl="0"/>
            <a:r>
              <a:rPr lang="en-US" sz="1200" kern="1200" dirty="0" smtClean="0">
                <a:solidFill>
                  <a:schemeClr val="tx1"/>
                </a:solidFill>
                <a:effectLst/>
                <a:latin typeface="+mn-lt"/>
                <a:ea typeface="+mn-ea"/>
                <a:cs typeface="+mn-cs"/>
              </a:rPr>
              <a:t>All say or sing:</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in exceptional circumstances and for good reason, the Confirmation of</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newly-baptized is to be delayed, the service continues from no. 25.</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32</a:t>
            </a:fld>
            <a:endParaRPr lang="en-GB"/>
          </a:p>
        </p:txBody>
      </p:sp>
    </p:spTree>
    <p:extLst>
      <p:ext uri="{BB962C8B-B14F-4D97-AF65-F5344CB8AC3E}">
        <p14:creationId xmlns:p14="http://schemas.microsoft.com/office/powerpoint/2010/main" val="6750649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35493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82)</a:t>
            </a:r>
            <a:r>
              <a:rPr lang="en-GB" b="1" i="0" baseline="0" dirty="0" smtClean="0"/>
              <a:t> 14 </a:t>
            </a:r>
            <a:r>
              <a:rPr lang="en-US" sz="1200" kern="1200" dirty="0" smtClean="0">
                <a:solidFill>
                  <a:schemeClr val="tx1"/>
                </a:solidFill>
                <a:effectLst/>
                <a:latin typeface="+mn-lt"/>
                <a:ea typeface="+mn-ea"/>
                <a:cs typeface="+mn-cs"/>
              </a:rPr>
              <a:t>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on a previous occasion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34</a:t>
            </a:fld>
            <a:endParaRPr lang="en-GB"/>
          </a:p>
        </p:txBody>
      </p:sp>
    </p:spTree>
    <p:extLst>
      <p:ext uri="{BB962C8B-B14F-4D97-AF65-F5344CB8AC3E}">
        <p14:creationId xmlns:p14="http://schemas.microsoft.com/office/powerpoint/2010/main" val="47885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82)</a:t>
            </a:r>
            <a:r>
              <a:rPr lang="en-GB" b="1" i="0" baseline="0" dirty="0" smtClean="0"/>
              <a:t> 14 </a:t>
            </a:r>
            <a:r>
              <a:rPr lang="en-US" sz="1200" kern="1200" dirty="0" smtClean="0">
                <a:solidFill>
                  <a:schemeClr val="tx1"/>
                </a:solidFill>
                <a:effectLst/>
                <a:latin typeface="+mn-lt"/>
                <a:ea typeface="+mn-ea"/>
                <a:cs typeface="+mn-cs"/>
              </a:rPr>
              <a:t>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on a previous occasion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27752599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83)</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51985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83)</a:t>
            </a:r>
            <a:r>
              <a:rPr lang="en-GB" b="1" i="0" baseline="0" dirty="0" smtClean="0"/>
              <a:t> 15 </a:t>
            </a:r>
            <a:r>
              <a:rPr lang="en-US" sz="1200" kern="1200" dirty="0" smtClean="0">
                <a:solidFill>
                  <a:schemeClr val="tx1"/>
                </a:solidFill>
                <a:effectLst/>
                <a:latin typeface="+mn-lt"/>
                <a:ea typeface="+mn-ea"/>
                <a:cs typeface="+mn-cs"/>
              </a:rPr>
              <a:t>The people stand.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37</a:t>
            </a:fld>
            <a:endParaRPr lang="en-GB"/>
          </a:p>
        </p:txBody>
      </p:sp>
    </p:spTree>
    <p:extLst>
      <p:ext uri="{BB962C8B-B14F-4D97-AF65-F5344CB8AC3E}">
        <p14:creationId xmlns:p14="http://schemas.microsoft.com/office/powerpoint/2010/main" val="2761201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83)</a:t>
            </a:r>
            <a:r>
              <a:rPr lang="en-GB" b="1" i="0" baseline="0" dirty="0" smtClean="0"/>
              <a:t> 15 </a:t>
            </a:r>
            <a:r>
              <a:rPr lang="en-US" sz="1200" kern="1200" dirty="0" smtClean="0">
                <a:solidFill>
                  <a:schemeClr val="tx1"/>
                </a:solidFill>
                <a:effectLst/>
                <a:latin typeface="+mn-lt"/>
                <a:ea typeface="+mn-ea"/>
                <a:cs typeface="+mn-cs"/>
              </a:rPr>
              <a:t>The people stand.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23115857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83)</a:t>
            </a:r>
            <a:r>
              <a:rPr lang="en-GB" b="1" i="0" baseline="0" dirty="0" smtClean="0"/>
              <a:t> 16 </a:t>
            </a:r>
            <a:r>
              <a:rPr lang="en-US" sz="1200" kern="1200" dirty="0" smtClean="0">
                <a:solidFill>
                  <a:schemeClr val="tx1"/>
                </a:solidFill>
                <a:effectLst/>
                <a:latin typeface="+mn-lt"/>
                <a:ea typeface="+mn-ea"/>
                <a:cs typeface="+mn-cs"/>
              </a:rPr>
              <a:t>The minister lays her/his hand upon the head of each candidate, saying: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39</a:t>
            </a:fld>
            <a:endParaRPr lang="en-GB"/>
          </a:p>
        </p:txBody>
      </p:sp>
    </p:spTree>
    <p:extLst>
      <p:ext uri="{BB962C8B-B14F-4D97-AF65-F5344CB8AC3E}">
        <p14:creationId xmlns:p14="http://schemas.microsoft.com/office/powerpoint/2010/main" val="1815598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77)</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83)</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823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83)</a:t>
            </a:r>
            <a:r>
              <a:rPr lang="en-GB" b="1" i="0" baseline="0" dirty="0" smtClean="0"/>
              <a:t> 17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The minister and a representative of the local church extend the hand of fellowship to each newly-confirmed person.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41</a:t>
            </a:fld>
            <a:endParaRPr lang="en-GB"/>
          </a:p>
        </p:txBody>
      </p:sp>
    </p:spTree>
    <p:extLst>
      <p:ext uri="{BB962C8B-B14F-4D97-AF65-F5344CB8AC3E}">
        <p14:creationId xmlns:p14="http://schemas.microsoft.com/office/powerpoint/2010/main" val="17926338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83)</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609628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83)</a:t>
            </a:r>
            <a:r>
              <a:rPr lang="en-GB" b="1" i="0" baseline="0" dirty="0" smtClean="0"/>
              <a:t> 19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43</a:t>
            </a:fld>
            <a:endParaRPr lang="en-GB"/>
          </a:p>
        </p:txBody>
      </p:sp>
    </p:spTree>
    <p:extLst>
      <p:ext uri="{BB962C8B-B14F-4D97-AF65-F5344CB8AC3E}">
        <p14:creationId xmlns:p14="http://schemas.microsoft.com/office/powerpoint/2010/main" val="27522072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84)</a:t>
            </a:r>
            <a:r>
              <a:rPr lang="en-GB" b="1" i="0" baseline="0" dirty="0" smtClean="0"/>
              <a:t> 19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44</a:t>
            </a:fld>
            <a:endParaRPr lang="en-GB"/>
          </a:p>
        </p:txBody>
      </p:sp>
    </p:spTree>
    <p:extLst>
      <p:ext uri="{BB962C8B-B14F-4D97-AF65-F5344CB8AC3E}">
        <p14:creationId xmlns:p14="http://schemas.microsoft.com/office/powerpoint/2010/main" val="219996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424041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84)</a:t>
            </a:r>
            <a:r>
              <a:rPr lang="en-GB" b="1" i="0" baseline="0" dirty="0" smtClean="0"/>
              <a:t> 20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46</a:t>
            </a:fld>
            <a:endParaRPr lang="en-GB"/>
          </a:p>
        </p:txBody>
      </p:sp>
    </p:spTree>
    <p:extLst>
      <p:ext uri="{BB962C8B-B14F-4D97-AF65-F5344CB8AC3E}">
        <p14:creationId xmlns:p14="http://schemas.microsoft.com/office/powerpoint/2010/main" val="34792105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84)</a:t>
            </a:r>
            <a:r>
              <a:rPr lang="en-GB" b="1" i="0" baseline="0" dirty="0" smtClean="0"/>
              <a:t> 20</a:t>
            </a:r>
          </a:p>
          <a:p>
            <a:pPr lvl="0"/>
            <a:endParaRPr lang="en-GB" sz="1200" b="1" i="0" kern="1200" baseline="0" dirty="0" smtClean="0">
              <a:solidFill>
                <a:schemeClr val="tx1"/>
              </a:solidFill>
              <a:effectLst/>
              <a:latin typeface="+mn-lt"/>
              <a:ea typeface="+mn-ea"/>
              <a:cs typeface="+mn-cs"/>
            </a:endParaRPr>
          </a:p>
          <a:p>
            <a:pPr lvl="0"/>
            <a:r>
              <a:rPr lang="en-GB" sz="1200" b="1" i="0" kern="1200" baseline="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Bible or some other book may be given.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Certificates of Baptism and Confirmation, as appropriate, may be given.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42606211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84)</a:t>
            </a:r>
            <a:r>
              <a:rPr lang="en-GB" b="1" i="0" baseline="0" dirty="0" smtClean="0"/>
              <a:t> 22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48</a:t>
            </a:fld>
            <a:endParaRPr lang="en-GB"/>
          </a:p>
        </p:txBody>
      </p:sp>
    </p:spTree>
    <p:extLst>
      <p:ext uri="{BB962C8B-B14F-4D97-AF65-F5344CB8AC3E}">
        <p14:creationId xmlns:p14="http://schemas.microsoft.com/office/powerpoint/2010/main" val="15278646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85) </a:t>
            </a:r>
            <a:r>
              <a:rPr lang="en-GB" altLang="en-US" b="1" i="0" dirty="0" smtClean="0"/>
              <a:t>23</a:t>
            </a:r>
            <a:r>
              <a:rPr lang="en-GB" altLang="en-US" dirty="0" smtClean="0"/>
              <a:t> Hymn</a:t>
            </a:r>
          </a:p>
          <a:p>
            <a:endParaRPr lang="en-GB" altLang="en-US" dirty="0" smtClean="0"/>
          </a:p>
          <a:p>
            <a:pPr lvl="0"/>
            <a:r>
              <a:rPr lang="en-GB" altLang="en-US" b="1" dirty="0" smtClean="0"/>
              <a:t>24</a:t>
            </a:r>
            <a:r>
              <a:rPr lang="en-GB" altLang="en-US" dirty="0" smtClean="0"/>
              <a:t> </a:t>
            </a:r>
            <a:r>
              <a:rPr lang="en-US" sz="1200" kern="1200" dirty="0" smtClean="0">
                <a:solidFill>
                  <a:schemeClr val="tx1"/>
                </a:solidFill>
                <a:effectLst/>
                <a:latin typeface="+mn-lt"/>
                <a:ea typeface="+mn-ea"/>
                <a:cs typeface="+mn-cs"/>
              </a:rPr>
              <a:t>The service continues from the prayers of intercession in any appropriate order for Holy Communion. That for </a:t>
            </a:r>
            <a:r>
              <a:rPr lang="en-US" sz="1200" b="1" kern="1200" dirty="0" smtClean="0">
                <a:solidFill>
                  <a:schemeClr val="tx1"/>
                </a:solidFill>
                <a:effectLst/>
                <a:latin typeface="+mn-lt"/>
                <a:ea typeface="+mn-ea"/>
                <a:cs typeface="+mn-cs"/>
              </a:rPr>
              <a:t>The Day of Pentecost and Times of Renewal in the Life of the Church </a:t>
            </a:r>
            <a:r>
              <a:rPr lang="en-US" sz="1200" kern="1200" dirty="0" smtClean="0">
                <a:solidFill>
                  <a:schemeClr val="tx1"/>
                </a:solidFill>
                <a:effectLst/>
                <a:latin typeface="+mn-lt"/>
                <a:ea typeface="+mn-ea"/>
                <a:cs typeface="+mn-cs"/>
              </a:rPr>
              <a:t>(page 174) is especially suitable.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no one is to be confirmed the service continues as follows after no. 13:</a:t>
            </a:r>
            <a:endParaRPr lang="en-GB" sz="1200" kern="1200" dirty="0" smtClean="0">
              <a:solidFill>
                <a:schemeClr val="tx1"/>
              </a:solidFill>
              <a:effectLst/>
              <a:latin typeface="+mn-lt"/>
              <a:ea typeface="+mn-ea"/>
              <a:cs typeface="+mn-cs"/>
            </a:endParaRPr>
          </a:p>
          <a:p>
            <a:endParaRPr lang="en-GB" altLang="en-US" dirty="0" smtClean="0"/>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044840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85)</a:t>
            </a:r>
            <a:r>
              <a:rPr lang="en-GB" b="1" i="0" baseline="0" dirty="0" smtClean="0"/>
              <a:t> 25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newly-baptized:</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4766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85)</a:t>
            </a:r>
            <a:r>
              <a:rPr lang="en-GB" b="1" i="0" baseline="0" dirty="0" smtClean="0"/>
              <a:t> 25</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9764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86)</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71674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86)</a:t>
            </a:r>
            <a:r>
              <a:rPr lang="en-GB" b="1" i="0" baseline="0" dirty="0" smtClean="0"/>
              <a:t> 26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294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86)</a:t>
            </a:r>
            <a:r>
              <a:rPr lang="en-GB" b="1" i="0" baseline="0" dirty="0" smtClean="0"/>
              <a:t> 26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The people sit.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A Bible or some other book may be given.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A certificate of Baptism may be given. </a:t>
            </a:r>
            <a:endParaRPr lang="en-GB" sz="1200" b="1"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26206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86)</a:t>
            </a:r>
            <a:r>
              <a:rPr lang="en-GB" b="1" i="0" baseline="0" dirty="0" smtClean="0"/>
              <a:t> 28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56</a:t>
            </a:fld>
            <a:endParaRPr lang="en-GB"/>
          </a:p>
        </p:txBody>
      </p:sp>
    </p:spTree>
    <p:extLst>
      <p:ext uri="{BB962C8B-B14F-4D97-AF65-F5344CB8AC3E}">
        <p14:creationId xmlns:p14="http://schemas.microsoft.com/office/powerpoint/2010/main" val="21763452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87) </a:t>
            </a:r>
            <a:r>
              <a:rPr lang="en-US" altLang="en-US" sz="1200" b="1" i="0"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The Lord’s Prayer, if it is not said at some other point in the service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version [slides</a:t>
            </a:r>
            <a:r>
              <a:rPr lang="en-US" sz="1200" kern="1200" baseline="0" dirty="0" smtClean="0">
                <a:solidFill>
                  <a:schemeClr val="tx1"/>
                </a:solidFill>
                <a:effectLst/>
                <a:latin typeface="+mn-lt"/>
                <a:ea typeface="+mn-ea"/>
                <a:cs typeface="+mn-cs"/>
              </a:rPr>
              <a:t> 57 and 58]</a:t>
            </a:r>
            <a:r>
              <a:rPr lang="en-US" sz="1200" kern="1200" dirty="0" smtClean="0">
                <a:solidFill>
                  <a:schemeClr val="tx1"/>
                </a:solidFill>
                <a:effectLst/>
                <a:latin typeface="+mn-lt"/>
                <a:ea typeface="+mn-ea"/>
                <a:cs typeface="+mn-cs"/>
              </a:rPr>
              <a:t>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57</a:t>
            </a:fld>
            <a:endParaRPr lang="en-GB"/>
          </a:p>
        </p:txBody>
      </p:sp>
    </p:spTree>
    <p:extLst>
      <p:ext uri="{BB962C8B-B14F-4D97-AF65-F5344CB8AC3E}">
        <p14:creationId xmlns:p14="http://schemas.microsoft.com/office/powerpoint/2010/main" val="34595469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87) </a:t>
            </a:r>
            <a:r>
              <a:rPr lang="en-US" altLang="en-US" sz="1200" b="1" i="0"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version [slides</a:t>
            </a:r>
            <a:r>
              <a:rPr lang="en-US" sz="1200" kern="1200" baseline="0" dirty="0" smtClean="0">
                <a:solidFill>
                  <a:schemeClr val="tx1"/>
                </a:solidFill>
                <a:effectLst/>
                <a:latin typeface="+mn-lt"/>
                <a:ea typeface="+mn-ea"/>
                <a:cs typeface="+mn-cs"/>
              </a:rPr>
              <a:t> 57 and 58]</a:t>
            </a:r>
            <a:r>
              <a:rPr lang="en-US" sz="1200" kern="1200" dirty="0" smtClean="0">
                <a:solidFill>
                  <a:schemeClr val="tx1"/>
                </a:solidFill>
                <a:effectLst/>
                <a:latin typeface="+mn-lt"/>
                <a:ea typeface="+mn-ea"/>
                <a:cs typeface="+mn-cs"/>
              </a:rPr>
              <a:t>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58</a:t>
            </a:fld>
            <a:endParaRPr lang="en-GB"/>
          </a:p>
        </p:txBody>
      </p:sp>
    </p:spTree>
    <p:extLst>
      <p:ext uri="{BB962C8B-B14F-4D97-AF65-F5344CB8AC3E}">
        <p14:creationId xmlns:p14="http://schemas.microsoft.com/office/powerpoint/2010/main" val="31278738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87) </a:t>
            </a:r>
            <a:r>
              <a:rPr lang="en-US" altLang="en-US" sz="1200" b="1" i="0"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59</a:t>
            </a:fld>
            <a:endParaRPr lang="en-GB"/>
          </a:p>
        </p:txBody>
      </p:sp>
    </p:spTree>
    <p:extLst>
      <p:ext uri="{BB962C8B-B14F-4D97-AF65-F5344CB8AC3E}">
        <p14:creationId xmlns:p14="http://schemas.microsoft.com/office/powerpoint/2010/main" val="210486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87) </a:t>
            </a:r>
            <a:r>
              <a:rPr lang="en-US" altLang="en-US" sz="1200" b="1" i="0"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60</a:t>
            </a:fld>
            <a:endParaRPr lang="en-GB"/>
          </a:p>
        </p:txBody>
      </p:sp>
    </p:spTree>
    <p:extLst>
      <p:ext uri="{BB962C8B-B14F-4D97-AF65-F5344CB8AC3E}">
        <p14:creationId xmlns:p14="http://schemas.microsoft.com/office/powerpoint/2010/main" val="169295739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a:t>
            </a:r>
            <a:r>
              <a:rPr lang="en-GB" altLang="en-US" i="1" smtClean="0"/>
              <a:t>. 87) </a:t>
            </a:r>
            <a:r>
              <a:rPr lang="en-US" altLang="en-US" sz="1200" b="1" i="0" kern="1200" dirty="0" smtClean="0">
                <a:solidFill>
                  <a:schemeClr val="tx1"/>
                </a:solidFill>
                <a:effectLst/>
                <a:latin typeface="+mn-lt"/>
                <a:ea typeface="+mn-ea"/>
                <a:cs typeface="+mn-cs"/>
              </a:rPr>
              <a:t>30</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Hymn</a:t>
            </a:r>
          </a:p>
          <a:p>
            <a:r>
              <a:rPr lang="en-GB" sz="1200" b="1" kern="1200" dirty="0" smtClean="0">
                <a:solidFill>
                  <a:schemeClr val="tx1"/>
                </a:solidFill>
                <a:effectLst/>
                <a:latin typeface="+mn-lt"/>
                <a:ea typeface="+mn-ea"/>
                <a:cs typeface="+mn-cs"/>
              </a:rPr>
              <a:t>31</a:t>
            </a:r>
            <a:r>
              <a:rPr lang="en-GB" sz="1200" kern="1200" dirty="0" smtClean="0">
                <a:solidFill>
                  <a:schemeClr val="tx1"/>
                </a:solidFill>
                <a:effectLst/>
                <a:latin typeface="+mn-lt"/>
                <a:ea typeface="+mn-ea"/>
                <a:cs typeface="+mn-cs"/>
              </a:rPr>
              <a:t> The service continues.</a:t>
            </a:r>
          </a:p>
        </p:txBody>
      </p:sp>
      <p:sp>
        <p:nvSpPr>
          <p:cNvPr id="4" name="Slide Number Placeholder 3"/>
          <p:cNvSpPr>
            <a:spLocks noGrp="1"/>
          </p:cNvSpPr>
          <p:nvPr>
            <p:ph type="sldNum" sz="quarter" idx="10"/>
          </p:nvPr>
        </p:nvSpPr>
        <p:spPr/>
        <p:txBody>
          <a:bodyPr/>
          <a:lstStyle/>
          <a:p>
            <a:fld id="{49EE52FD-F3D1-407A-8A2F-1C65D7654453}" type="slidenum">
              <a:rPr lang="en-GB" smtClean="0"/>
              <a:t>61</a:t>
            </a:fld>
            <a:endParaRPr lang="en-GB"/>
          </a:p>
        </p:txBody>
      </p:sp>
    </p:spTree>
    <p:extLst>
      <p:ext uri="{BB962C8B-B14F-4D97-AF65-F5344CB8AC3E}">
        <p14:creationId xmlns:p14="http://schemas.microsoft.com/office/powerpoint/2010/main" val="8230541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39172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77)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84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CONFIRMATION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DECLARATION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THANKSGIVING</a:t>
            </a:r>
            <a:r>
              <a:rPr lang="en-GB" altLang="en-US" sz="1200" baseline="0" dirty="0" smtClean="0">
                <a:solidFill>
                  <a:srgbClr val="C00000"/>
                </a:solidFill>
                <a:latin typeface="Arial" panose="020B0604020202020204" pitchFamily="34" charset="0"/>
              </a:rPr>
              <a:t> OVER THE WATER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57.xml"/><Relationship Id="rId4" Type="http://schemas.openxmlformats.org/officeDocument/2006/relationships/slide" Target="slide5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4294189"/>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baptism of those who are able to answer for themselves with confirmation and reception into membership</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noProof="0" dirty="0" smtClean="0">
                <a:solidFill>
                  <a:prstClr val="black"/>
                </a:solidFill>
                <a:latin typeface="Arial" panose="020B0604020202020204" pitchFamily="34" charset="0"/>
                <a:cs typeface="Arial" panose="020B0604020202020204" pitchFamily="34" charset="0"/>
              </a:rPr>
              <a:t>Words in italics can be changed as appropriate to reflect the number of candidates/parents/godparents.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Please note that after </a:t>
            </a:r>
            <a:r>
              <a:rPr kumimoji="0" lang="en-GB" sz="1600" b="0" i="0" u="none" strike="noStrike" kern="1200" cap="none" spc="0" normalizeH="0" baseline="0" dirty="0" smtClean="0">
                <a:ln>
                  <a:noFill/>
                </a:ln>
                <a:solidFill>
                  <a:prstClr val="black"/>
                </a:solidFill>
                <a:effectLst/>
                <a:uLnTx/>
                <a:uFillTx/>
                <a:latin typeface="Arial" panose="020B0604020202020204" pitchFamily="34" charset="0"/>
                <a:cs typeface="Arial" panose="020B0604020202020204" pitchFamily="34" charset="0"/>
                <a:hlinkClick r:id="rId3" action="ppaction://hlinksldjump"/>
              </a:rPr>
              <a:t>no 13</a:t>
            </a:r>
            <a:r>
              <a:rPr kumimoji="0" lang="en-GB" sz="16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GB" sz="1600" b="0" i="0" u="none" strike="noStrike" kern="1200" cap="none" spc="0" normalizeH="0" dirty="0" smtClean="0">
                <a:ln>
                  <a:noFill/>
                </a:ln>
                <a:solidFill>
                  <a:prstClr val="black"/>
                </a:solidFill>
                <a:effectLst/>
                <a:uLnTx/>
                <a:uFillTx/>
                <a:latin typeface="Arial" panose="020B0604020202020204" pitchFamily="34" charset="0"/>
                <a:ea typeface="+mn-ea"/>
                <a:cs typeface="Arial" panose="020B0604020202020204" pitchFamily="34" charset="0"/>
              </a:rPr>
              <a:t> if no one is to be confirmed, the service continues from </a:t>
            </a:r>
            <a:r>
              <a:rPr kumimoji="0" lang="en-GB" sz="1600" b="0" i="0" u="none" strike="noStrike" kern="1200" cap="none" spc="0" normalizeH="0" dirty="0" smtClean="0">
                <a:ln>
                  <a:noFill/>
                </a:ln>
                <a:solidFill>
                  <a:prstClr val="black"/>
                </a:solidFill>
                <a:effectLst/>
                <a:uLnTx/>
                <a:uFillTx/>
                <a:latin typeface="Arial" panose="020B0604020202020204" pitchFamily="34" charset="0"/>
                <a:cs typeface="Arial" panose="020B0604020202020204" pitchFamily="34" charset="0"/>
                <a:hlinkClick r:id="rId4" action="ppaction://hlinksldjump"/>
              </a:rPr>
              <a:t>no 25</a:t>
            </a:r>
            <a:r>
              <a:rPr kumimoji="0" lang="en-GB" sz="1600" b="0" i="0" u="none" strike="noStrike" kern="1200" cap="none" spc="0" normalizeH="0" dirty="0" smtClean="0">
                <a:ln>
                  <a:noFill/>
                </a:ln>
                <a:solidFill>
                  <a:prstClr val="black"/>
                </a:solidFill>
                <a:effectLst/>
                <a:uLnTx/>
                <a:uFillTx/>
                <a:latin typeface="Arial" panose="020B0604020202020204" pitchFamily="34" charset="0"/>
                <a:ea typeface="+mn-ea"/>
                <a:cs typeface="Arial" panose="020B0604020202020204" pitchFamily="34" charset="0"/>
              </a:rPr>
              <a:t>. Please adjust and delete slides as appropriate.</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5" action="ppaction://hlinksldjump"/>
              </a:rPr>
              <a:t>Lord’s Prayer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to be used</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indent="-285750" eaLnBrk="0" fontAlgn="base" hangingPunct="0">
              <a:spcBef>
                <a:spcPct val="0"/>
              </a:spcBef>
              <a:spcAft>
                <a:spcPct val="0"/>
              </a:spcAft>
              <a:buFont typeface="Arial" panose="020B0604020202020204" pitchFamily="34" charset="0"/>
              <a:buChar char="•"/>
              <a:defRPr/>
            </a:pPr>
            <a:r>
              <a:rPr lang="en-GB" sz="1600">
                <a:solidFill>
                  <a:prstClr val="black"/>
                </a:solidFill>
                <a:latin typeface="Arial" panose="020B0604020202020204" pitchFamily="34" charset="0"/>
                <a:cs typeface="Arial" panose="020B0604020202020204" pitchFamily="34" charset="0"/>
              </a:rPr>
              <a:t>All material apart from where otherwise stated is © Trustees for Methodist Church Purposes, </a:t>
            </a:r>
            <a:r>
              <a:rPr lang="en-GB" sz="1600">
                <a:solidFill>
                  <a:prstClr val="black"/>
                </a:solidFill>
                <a:latin typeface="Arial" panose="020B0604020202020204" pitchFamily="34" charset="0"/>
                <a:cs typeface="Arial" panose="020B0604020202020204" pitchFamily="34" charset="0"/>
              </a:rPr>
              <a:t>1999</a:t>
            </a:r>
            <a:r>
              <a:rPr lang="en-GB" sz="1600" smtClean="0">
                <a:solidFill>
                  <a:prstClr val="black"/>
                </a:solidFill>
                <a:latin typeface="Arial" panose="020B0604020202020204" pitchFamily="34" charset="0"/>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Repent, and be baptized, every one of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Jesus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 that your sins may be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you will receive the gift of the Holy Spirit. For the promise is for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your children,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for all who are far away,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everyone whom the Lord our God calls.’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950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BAPTISM</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31047" y="498161"/>
            <a:ext cx="1035979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Baptism </a:t>
            </a:r>
            <a:r>
              <a:rPr lang="en-US" sz="2400" i="1" dirty="0" smtClean="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r>
              <a:rPr lang="en-US" sz="3600" dirty="0">
                <a:latin typeface="Arial" panose="020B0604020202020204" pitchFamily="34" charset="0"/>
                <a:cs typeface="Arial" panose="020B0604020202020204" pitchFamily="34" charset="0"/>
              </a:rPr>
              <a:t>, having heard these things, how do you respond to the offer of God’s grace</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I thank God, and ask to be baptized.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THANKSGIVING OVER </a:t>
            </a:r>
            <a:br>
              <a:rPr lang="en-GB" altLang="en-US" b="1" dirty="0" smtClean="0"/>
            </a:br>
            <a:r>
              <a:rPr lang="en-GB" altLang="en-US" b="1" dirty="0" smtClean="0"/>
              <a:t>THE WATER</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75185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Gracious God, we thank you</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gifts of water and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sustaining, cleansing, and life-giving power.</a:t>
            </a:r>
            <a:endParaRPr lang="en-GB" sz="3600" dirty="0" smtClean="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From the beginning</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your grace has been made known </a:t>
            </a:r>
          </a:p>
          <a:p>
            <a:r>
              <a:rPr lang="en-US" sz="3600" dirty="0" smtClean="0">
                <a:latin typeface="Arial" panose="020B0604020202020204" pitchFamily="34" charset="0"/>
                <a:cs typeface="Arial" panose="020B0604020202020204" pitchFamily="34" charset="0"/>
              </a:rPr>
              <a:t>through water and the Spirit.</a:t>
            </a: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941796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Your Spirit moved over the waters at creation</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you led your people to freedom </a:t>
            </a: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through a parted sea. </a:t>
            </a:r>
          </a:p>
          <a:p>
            <a:r>
              <a:rPr lang="en-US" sz="3600" dirty="0" smtClean="0">
                <a:latin typeface="Arial" panose="020B0604020202020204" pitchFamily="34" charset="0"/>
                <a:cs typeface="Arial" panose="020B0604020202020204" pitchFamily="34" charset="0"/>
              </a:rPr>
              <a:t>In the fullness of time you sent Jesus.</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was baptized in the waters of the Jordan </a:t>
            </a:r>
          </a:p>
          <a:p>
            <a:r>
              <a:rPr lang="en-US" sz="3600" dirty="0" smtClean="0">
                <a:latin typeface="Arial" panose="020B0604020202020204" pitchFamily="34" charset="0"/>
                <a:cs typeface="Arial" panose="020B0604020202020204" pitchFamily="34" charset="0"/>
              </a:rPr>
              <a:t>and anointed with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passed through the deep waters of death </a:t>
            </a:r>
          </a:p>
          <a:p>
            <a:r>
              <a:rPr lang="en-US" sz="3600" dirty="0" smtClean="0">
                <a:latin typeface="Arial" panose="020B0604020202020204" pitchFamily="34" charset="0"/>
                <a:cs typeface="Arial" panose="020B0604020202020204" pitchFamily="34" charset="0"/>
              </a:rPr>
              <a:t>and lives for evermore.</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offers living water</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the gift of the Holy Spirit.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85425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Pour out your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those baptized in this water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die to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 raised with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be born to new life in the family of your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679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495906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AFFIRMATION OF FAITH</a:t>
            </a:r>
            <a:endParaRPr lang="en-GB" altLang="en-US" dirty="0" smtClean="0"/>
          </a:p>
        </p:txBody>
      </p:sp>
    </p:spTree>
    <p:extLst>
      <p:ext uri="{BB962C8B-B14F-4D97-AF65-F5344CB8AC3E}">
        <p14:creationId xmlns:p14="http://schemas.microsoft.com/office/powerpoint/2010/main" val="3851137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smtClean="0">
                <a:solidFill>
                  <a:srgbClr val="C00000"/>
                </a:solidFill>
                <a:latin typeface="Arial" panose="020B0604020202020204" pitchFamily="34" charset="0"/>
                <a:cs typeface="Arial" panose="020B0604020202020204" pitchFamily="34" charset="0"/>
              </a:rPr>
              <a:t>candidates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turn away from evil and all that denies God?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9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THOSE WHO ARE ABLE TO ANSWER FOR </a:t>
            </a:r>
            <a:r>
              <a:rPr lang="en-US" sz="3600" b="1" dirty="0" smtClean="0"/>
              <a:t>THEMSELVES </a:t>
            </a:r>
            <a:r>
              <a:rPr lang="en-US" sz="3600" b="1" dirty="0"/>
              <a:t>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turn to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Jesus Christ as Lord and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and in the Holy Spirit as Helper and Guide?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252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60098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everyone present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believe and trust in God the Father</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God, the Father almighty, creator of heaven and earth</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504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Son?</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I </a:t>
            </a:r>
            <a:r>
              <a:rPr lang="en-US" sz="3600" b="1" dirty="0">
                <a:latin typeface="Arial" panose="020B0604020202020204" pitchFamily="34" charset="0"/>
                <a:cs typeface="Arial" panose="020B0604020202020204" pitchFamily="34" charset="0"/>
              </a:rPr>
              <a:t>believe in Jesus Christ,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God’s </a:t>
            </a:r>
            <a:r>
              <a:rPr lang="en-US" sz="3600" b="1" dirty="0">
                <a:latin typeface="Arial" panose="020B0604020202020204" pitchFamily="34" charset="0"/>
                <a:cs typeface="Arial" panose="020B0604020202020204" pitchFamily="34" charset="0"/>
              </a:rPr>
              <a:t>only Son, our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who was conceived by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born </a:t>
            </a:r>
            <a:r>
              <a:rPr lang="en-US" sz="3600" b="1" dirty="0">
                <a:latin typeface="Arial" panose="020B0604020202020204" pitchFamily="34" charset="0"/>
                <a:cs typeface="Arial" panose="020B0604020202020204" pitchFamily="34" charset="0"/>
              </a:rPr>
              <a:t>of the Virgin Mary,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suffered under Pontius Pilate,</a:t>
            </a:r>
            <a:endParaRPr lang="en-GB" sz="3600" dirty="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was </a:t>
            </a:r>
            <a:r>
              <a:rPr lang="en-US" sz="3600" b="1" dirty="0">
                <a:latin typeface="Arial" panose="020B0604020202020204" pitchFamily="34" charset="0"/>
                <a:cs typeface="Arial" panose="020B0604020202020204" pitchFamily="34" charset="0"/>
              </a:rPr>
              <a:t>crucified, died, and was buried;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descended to 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274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On </a:t>
            </a:r>
            <a:r>
              <a:rPr lang="en-US" sz="3600" b="1" dirty="0">
                <a:latin typeface="Arial" panose="020B0604020202020204" pitchFamily="34" charset="0"/>
                <a:cs typeface="Arial" panose="020B0604020202020204" pitchFamily="34" charset="0"/>
              </a:rPr>
              <a:t>the third day he rose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ascended into heaven,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is seated at the right hand of the Father,</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he will come again to judge the living </a:t>
            </a:r>
            <a:r>
              <a:rPr lang="en-US" sz="3600" b="1" dirty="0" smtClean="0">
                <a:latin typeface="Arial" panose="020B0604020202020204" pitchFamily="34" charset="0"/>
                <a:cs typeface="Arial" panose="020B0604020202020204" pitchFamily="34" charset="0"/>
              </a:rPr>
              <a:t>	and </a:t>
            </a:r>
            <a:r>
              <a:rPr lang="en-US" sz="3600" b="1" dirty="0">
                <a:latin typeface="Arial" panose="020B0604020202020204" pitchFamily="34" charset="0"/>
                <a:cs typeface="Arial" panose="020B0604020202020204" pitchFamily="34" charset="0"/>
              </a:rPr>
              <a:t>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787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Holy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holy catholic Church,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communion of saints,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forgiveness of sins,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resurrection of the body,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the life everlasting.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866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t>
            </a:r>
            <a:endParaRPr lang="en-GB" altLang="en-US" dirty="0" smtClean="0"/>
          </a:p>
        </p:txBody>
      </p:sp>
    </p:spTree>
    <p:extLst>
      <p:ext uri="{BB962C8B-B14F-4D97-AF65-F5344CB8AC3E}">
        <p14:creationId xmlns:p14="http://schemas.microsoft.com/office/powerpoint/2010/main" val="374255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123658"/>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each </a:t>
            </a:r>
            <a:r>
              <a:rPr lang="en-US" sz="2400" dirty="0" smtClean="0">
                <a:solidFill>
                  <a:srgbClr val="C00000"/>
                </a:solidFill>
                <a:latin typeface="Arial" panose="020B0604020202020204" pitchFamily="34" charset="0"/>
                <a:cs typeface="Arial" panose="020B0604020202020204" pitchFamily="34" charset="0"/>
              </a:rPr>
              <a:t>candidate:</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What is your name?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Each </a:t>
            </a:r>
            <a:r>
              <a:rPr lang="en-US" sz="2400" dirty="0">
                <a:solidFill>
                  <a:srgbClr val="C00000"/>
                </a:solidFill>
                <a:latin typeface="Arial" panose="020B0604020202020204" pitchFamily="34" charset="0"/>
                <a:cs typeface="Arial" panose="020B0604020202020204" pitchFamily="34" charset="0"/>
              </a:rPr>
              <a:t>candidate responds with her/his Christian name(s).</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4142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may say to </a:t>
            </a:r>
            <a:r>
              <a:rPr lang="en-US" sz="2400" dirty="0" smtClean="0">
                <a:solidFill>
                  <a:srgbClr val="C00000"/>
                </a:solidFill>
                <a:latin typeface="Arial" panose="020B0604020202020204" pitchFamily="34" charset="0"/>
                <a:cs typeface="Arial" panose="020B0604020202020204" pitchFamily="34" charset="0"/>
              </a:rPr>
              <a:t>the </a:t>
            </a:r>
            <a:r>
              <a:rPr lang="en-US" sz="2400" i="1" dirty="0" smtClean="0">
                <a:solidFill>
                  <a:srgbClr val="C00000"/>
                </a:solidFill>
                <a:latin typeface="Arial" panose="020B0604020202020204" pitchFamily="34" charset="0"/>
                <a:cs typeface="Arial" panose="020B0604020202020204" pitchFamily="34" charset="0"/>
              </a:rPr>
              <a:t>candidates</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Jesus Christ came into the world;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lived and showed God’s love;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suffered death on the Cross;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triumphed over death,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rising to newness of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he prays at God’s right hand</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748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416320"/>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	all </a:t>
            </a:r>
            <a:r>
              <a:rPr lang="en-US" sz="3600" dirty="0">
                <a:latin typeface="Arial" panose="020B0604020202020204" pitchFamily="34" charset="0"/>
                <a:cs typeface="Arial" panose="020B0604020202020204" pitchFamily="34" charset="0"/>
              </a:rPr>
              <a:t>this for you,</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before </a:t>
            </a:r>
            <a:r>
              <a:rPr lang="en-US" sz="3600" dirty="0">
                <a:latin typeface="Arial" panose="020B0604020202020204" pitchFamily="34" charset="0"/>
                <a:cs typeface="Arial" panose="020B0604020202020204" pitchFamily="34" charset="0"/>
              </a:rPr>
              <a:t>you could know anything of 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In your Baptism,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word of Scripture is fulfilled: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love, because God first loved us.’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427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544764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pours water generously and visibly three times on the bowed head of each </a:t>
            </a:r>
            <a:r>
              <a:rPr lang="en-US" sz="2400" dirty="0" smtClean="0">
                <a:solidFill>
                  <a:srgbClr val="C00000"/>
                </a:solidFill>
                <a:latin typeface="Arial" panose="020B0604020202020204" pitchFamily="34" charset="0"/>
                <a:cs typeface="Arial" panose="020B0604020202020204" pitchFamily="34" charset="0"/>
              </a:rPr>
              <a:t>candidate, </a:t>
            </a:r>
            <a:r>
              <a:rPr lang="en-US" sz="2400" dirty="0">
                <a:solidFill>
                  <a:srgbClr val="C00000"/>
                </a:solidFill>
                <a:latin typeface="Arial" panose="020B0604020202020204" pitchFamily="34" charset="0"/>
                <a:cs typeface="Arial" panose="020B0604020202020204" pitchFamily="34" charset="0"/>
              </a:rPr>
              <a:t>or dips her/him in water three times, once at the mention of each Person of the Holy Trinity,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baptize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Holy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Baptism, God has received you into the </a:t>
            </a:r>
            <a:r>
              <a:rPr lang="en-US" sz="3600" dirty="0" smtClean="0">
                <a:latin typeface="Arial" panose="020B0604020202020204" pitchFamily="34" charset="0"/>
                <a:cs typeface="Arial" panose="020B0604020202020204" pitchFamily="34" charset="0"/>
              </a:rPr>
              <a:t>Church</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72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3785652"/>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makes the sign of the cross on the forehead of each newly-baptized person, saying</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sign you with the cross, the sign of Christ</a:t>
            </a:r>
            <a:r>
              <a:rPr lang="en-US" sz="3600" dirty="0" smtClean="0">
                <a:latin typeface="Arial" panose="020B0604020202020204" pitchFamily="34" charset="0"/>
                <a:cs typeface="Arial" panose="020B0604020202020204" pitchFamily="34" charset="0"/>
              </a:rPr>
              <a:t>.</a:t>
            </a:r>
          </a:p>
          <a:p>
            <a:endParaRPr lang="en-US" sz="3600" dirty="0">
              <a:latin typeface="Arial" panose="020B0604020202020204" pitchFamily="34" charset="0"/>
              <a:cs typeface="Arial" panose="020B0604020202020204" pitchFamily="34" charset="0"/>
            </a:endParaRPr>
          </a:p>
          <a:p>
            <a:pPr lvl="0"/>
            <a:r>
              <a:rPr lang="en-US" sz="2400" dirty="0">
                <a:solidFill>
                  <a:srgbClr val="C00000"/>
                </a:solidFill>
              </a:rPr>
              <a:t>The people </a:t>
            </a:r>
            <a:r>
              <a:rPr lang="en-US" sz="2400" dirty="0" smtClean="0">
                <a:solidFill>
                  <a:srgbClr val="C00000"/>
                </a:solidFill>
              </a:rPr>
              <a:t>sit.</a:t>
            </a:r>
          </a:p>
          <a:p>
            <a:pPr lvl="0"/>
            <a:endParaRPr lang="en-US" sz="2400" dirty="0">
              <a:solidFill>
                <a:srgbClr val="C00000"/>
              </a:solidFill>
            </a:endParaRPr>
          </a:p>
          <a:p>
            <a:pPr lvl="0"/>
            <a:r>
              <a:rPr lang="en-US" sz="2400" dirty="0" smtClean="0">
                <a:solidFill>
                  <a:srgbClr val="C00000"/>
                </a:solidFill>
              </a:rPr>
              <a:t>A </a:t>
            </a:r>
            <a:r>
              <a:rPr lang="en-US" sz="2400" dirty="0">
                <a:solidFill>
                  <a:srgbClr val="C00000"/>
                </a:solidFill>
              </a:rPr>
              <a:t>lighted candle may be given to each newly-baptized person.</a:t>
            </a:r>
            <a:endParaRPr lang="en-GB" sz="2400" dirty="0">
              <a:solidFill>
                <a:srgbClr val="C00000"/>
              </a:solidFill>
            </a:endParaRPr>
          </a:p>
          <a:p>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916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262979"/>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or a representative of the local church, says to </a:t>
            </a:r>
            <a:r>
              <a:rPr lang="en-US" sz="2400" dirty="0" smtClean="0">
                <a:solidFill>
                  <a:srgbClr val="C00000"/>
                </a:solidFill>
                <a:latin typeface="Arial" panose="020B0604020202020204" pitchFamily="34" charset="0"/>
                <a:cs typeface="Arial" panose="020B0604020202020204" pitchFamily="34" charset="0"/>
              </a:rPr>
              <a:t>them:</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Receive this light,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belong to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Light of the world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is your Light and your Way</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May you grow and live in the faith of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040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339650"/>
          </a:xfrm>
          <a:prstGeom prst="rect">
            <a:avLst/>
          </a:prstGeom>
        </p:spPr>
        <p:txBody>
          <a:bodyPr wrap="square">
            <a:spAutoFit/>
          </a:bodyPr>
          <a:lstStyle/>
          <a:p>
            <a:pPr lvl="0"/>
            <a:r>
              <a:rPr lang="en-US" sz="2400" i="1" dirty="0" smtClean="0">
                <a:solidFill>
                  <a:srgbClr val="C00000"/>
                </a:solidFill>
                <a:latin typeface="Arial" panose="020B0604020202020204" pitchFamily="34" charset="0"/>
                <a:cs typeface="Arial" panose="020B0604020202020204" pitchFamily="34" charset="0"/>
              </a:rPr>
              <a:t>Those</a:t>
            </a:r>
            <a:r>
              <a:rPr lang="en-US" sz="2400" dirty="0" smtClean="0">
                <a:solidFill>
                  <a:srgbClr val="C00000"/>
                </a:solidFill>
                <a:latin typeface="Arial" panose="020B0604020202020204" pitchFamily="34" charset="0"/>
                <a:cs typeface="Arial" panose="020B0604020202020204" pitchFamily="34" charset="0"/>
              </a:rPr>
              <a:t> </a:t>
            </a:r>
            <a:r>
              <a:rPr lang="en-US" sz="2400" dirty="0">
                <a:solidFill>
                  <a:srgbClr val="C00000"/>
                </a:solidFill>
                <a:latin typeface="Arial" panose="020B0604020202020204" pitchFamily="34" charset="0"/>
                <a:cs typeface="Arial" panose="020B0604020202020204" pitchFamily="34" charset="0"/>
              </a:rPr>
              <a:t>newly-baptized </a:t>
            </a:r>
            <a:r>
              <a:rPr lang="en-US" sz="2400" i="1" dirty="0">
                <a:solidFill>
                  <a:srgbClr val="C00000"/>
                </a:solidFill>
                <a:latin typeface="Arial" panose="020B0604020202020204" pitchFamily="34" charset="0"/>
                <a:cs typeface="Arial" panose="020B0604020202020204" pitchFamily="34" charset="0"/>
              </a:rPr>
              <a:t>stand </a:t>
            </a:r>
            <a:r>
              <a:rPr lang="en-US" sz="2400" dirty="0">
                <a:solidFill>
                  <a:srgbClr val="C00000"/>
                </a:solidFill>
                <a:latin typeface="Arial" panose="020B0604020202020204" pitchFamily="34" charset="0"/>
                <a:cs typeface="Arial" panose="020B0604020202020204" pitchFamily="34" charset="0"/>
              </a:rPr>
              <a:t>facing the </a:t>
            </a:r>
            <a:r>
              <a:rPr lang="en-US" sz="2400" dirty="0" smtClean="0">
                <a:solidFill>
                  <a:srgbClr val="C00000"/>
                </a:solidFill>
                <a:latin typeface="Arial" panose="020B0604020202020204" pitchFamily="34" charset="0"/>
                <a:cs typeface="Arial" panose="020B0604020202020204" pitchFamily="34" charset="0"/>
              </a:rPr>
              <a:t>people. </a:t>
            </a:r>
          </a:p>
          <a:p>
            <a:pPr lvl="0"/>
            <a:endParaRPr lang="en-US" sz="2400" dirty="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say or sing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bless you and keep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make his face to shine on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be gracious to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look on you with kindness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give you peace.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695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CONFIRMATION</a:t>
            </a:r>
            <a:endParaRPr lang="en-GB" altLang="en-US" dirty="0" smtClean="0"/>
          </a:p>
        </p:txBody>
      </p:sp>
    </p:spTree>
    <p:extLst>
      <p:ext uri="{BB962C8B-B14F-4D97-AF65-F5344CB8AC3E}">
        <p14:creationId xmlns:p14="http://schemas.microsoft.com/office/powerpoint/2010/main" val="235650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dirty="0">
                <a:solidFill>
                  <a:srgbClr val="C00000"/>
                </a:solidFill>
              </a:rPr>
              <a:t>Any </a:t>
            </a:r>
            <a:r>
              <a:rPr lang="en-US" sz="2400" i="1" dirty="0">
                <a:solidFill>
                  <a:srgbClr val="C00000"/>
                </a:solidFill>
              </a:rPr>
              <a:t>candidates </a:t>
            </a:r>
            <a:r>
              <a:rPr lang="en-US" sz="2400" dirty="0">
                <a:solidFill>
                  <a:srgbClr val="C00000"/>
                </a:solidFill>
              </a:rPr>
              <a:t>for Confirmation who </a:t>
            </a:r>
            <a:r>
              <a:rPr lang="en-US" sz="2400" i="1" dirty="0">
                <a:solidFill>
                  <a:srgbClr val="C00000"/>
                </a:solidFill>
              </a:rPr>
              <a:t>have </a:t>
            </a:r>
            <a:r>
              <a:rPr lang="en-US" sz="2400" dirty="0">
                <a:solidFill>
                  <a:srgbClr val="C00000"/>
                </a:solidFill>
              </a:rPr>
              <a:t>been baptized on a previous occasion </a:t>
            </a:r>
            <a:r>
              <a:rPr lang="en-US" sz="2400" i="1" dirty="0">
                <a:solidFill>
                  <a:srgbClr val="C00000"/>
                </a:solidFill>
              </a:rPr>
              <a:t>stand</a:t>
            </a:r>
            <a:r>
              <a:rPr lang="en-US" sz="2400" dirty="0" smtClean="0">
                <a:solidFill>
                  <a:srgbClr val="C00000"/>
                </a:solidFill>
              </a:rPr>
              <a:t>.</a:t>
            </a:r>
          </a:p>
          <a:p>
            <a:pPr lvl="0"/>
            <a:endParaRPr lang="en-GB" sz="2400" dirty="0">
              <a:solidFill>
                <a:srgbClr val="C00000"/>
              </a:solidFill>
            </a:endParaRPr>
          </a:p>
          <a:p>
            <a:r>
              <a:rPr lang="en-US" sz="2400" dirty="0">
                <a:solidFill>
                  <a:srgbClr val="C00000"/>
                </a:solidFill>
              </a:rPr>
              <a:t>The minister says to </a:t>
            </a:r>
            <a:r>
              <a:rPr lang="en-US" sz="2400" i="1" dirty="0">
                <a:solidFill>
                  <a:srgbClr val="C00000"/>
                </a:solidFill>
              </a:rPr>
              <a:t>all </a:t>
            </a:r>
            <a:r>
              <a:rPr lang="en-US" sz="2400" dirty="0">
                <a:solidFill>
                  <a:srgbClr val="C00000"/>
                </a:solidFill>
              </a:rPr>
              <a:t>the </a:t>
            </a:r>
            <a:r>
              <a:rPr lang="en-US" sz="2400" i="1" dirty="0">
                <a:solidFill>
                  <a:srgbClr val="C00000"/>
                </a:solidFill>
              </a:rPr>
              <a:t>candidates </a:t>
            </a:r>
            <a:r>
              <a:rPr lang="en-US" sz="2400" dirty="0">
                <a:solidFill>
                  <a:srgbClr val="C00000"/>
                </a:solidFill>
              </a:rPr>
              <a:t>for Confirmation:</a:t>
            </a:r>
            <a:endParaRPr lang="en-GB" sz="2400" dirty="0">
              <a:solidFill>
                <a:srgbClr val="C00000"/>
              </a:solidFill>
            </a:endParaRP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has constantly been at work in your life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a:t>
            </a:r>
            <a:r>
              <a:rPr lang="en-US" sz="3600" dirty="0">
                <a:latin typeface="Arial" panose="020B0604020202020204" pitchFamily="34" charset="0"/>
                <a:cs typeface="Arial" panose="020B0604020202020204" pitchFamily="34" charset="0"/>
              </a:rPr>
              <a:t>, at your Baptism into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offered you the gifts of his grace.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090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this moment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to strengthen you by his Spirit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invites you to respond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I thank God, and ask to be confirmed.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90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CONFIRMATION</a:t>
            </a:r>
            <a:endParaRPr lang="en-GB" altLang="en-US" dirty="0" smtClean="0"/>
          </a:p>
        </p:txBody>
      </p:sp>
    </p:spTree>
    <p:extLst>
      <p:ext uri="{BB962C8B-B14F-4D97-AF65-F5344CB8AC3E}">
        <p14:creationId xmlns:p14="http://schemas.microsoft.com/office/powerpoint/2010/main" val="20157182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78565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people </a:t>
            </a:r>
            <a:r>
              <a:rPr lang="en-US" sz="2400" dirty="0" smtClean="0">
                <a:solidFill>
                  <a:srgbClr val="C00000"/>
                </a:solidFill>
                <a:latin typeface="Arial" panose="020B0604020202020204" pitchFamily="34" charset="0"/>
                <a:cs typeface="Arial" panose="020B0604020202020204" pitchFamily="34" charset="0"/>
              </a:rPr>
              <a:t>stand.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who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to be </a:t>
            </a:r>
            <a:r>
              <a:rPr lang="en-US" sz="2400" dirty="0" smtClean="0">
                <a:solidFill>
                  <a:srgbClr val="C00000"/>
                </a:solidFill>
                <a:latin typeface="Arial" panose="020B0604020202020204" pitchFamily="34" charset="0"/>
                <a:cs typeface="Arial" panose="020B0604020202020204" pitchFamily="34" charset="0"/>
              </a:rPr>
              <a:t>confirmed </a:t>
            </a:r>
            <a:r>
              <a:rPr lang="en-US" sz="2400" i="1" dirty="0" smtClean="0">
                <a:solidFill>
                  <a:srgbClr val="C00000"/>
                </a:solidFill>
                <a:latin typeface="Arial" panose="020B0604020202020204" pitchFamily="34" charset="0"/>
                <a:cs typeface="Arial" panose="020B0604020202020204" pitchFamily="34" charset="0"/>
              </a:rPr>
              <a:t>kneel</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extending her/his hands towards the </a:t>
            </a:r>
            <a:r>
              <a:rPr lang="en-US" sz="2400" i="1" dirty="0">
                <a:solidFill>
                  <a:srgbClr val="C00000"/>
                </a:solidFill>
                <a:latin typeface="Arial" panose="020B0604020202020204" pitchFamily="34" charset="0"/>
                <a:cs typeface="Arial" panose="020B0604020202020204" pitchFamily="34" charset="0"/>
              </a:rPr>
              <a:t>candidates</a:t>
            </a:r>
            <a:r>
              <a:rPr lang="en-US" sz="2400" dirty="0">
                <a:solidFill>
                  <a:srgbClr val="C00000"/>
                </a:solidFill>
                <a:latin typeface="Arial" panose="020B0604020202020204" pitchFamily="34" charset="0"/>
                <a:cs typeface="Arial" panose="020B0604020202020204" pitchFamily="34" charset="0"/>
              </a:rPr>
              <a:t>, says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your power and grace, Lord,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strengthen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servants,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live as </a:t>
            </a:r>
            <a:r>
              <a:rPr lang="en-US" sz="3600" i="1" dirty="0">
                <a:latin typeface="Arial" panose="020B0604020202020204" pitchFamily="34" charset="0"/>
                <a:cs typeface="Arial" panose="020B0604020202020204" pitchFamily="34" charset="0"/>
              </a:rPr>
              <a:t>faithful disciples </a:t>
            </a:r>
            <a:r>
              <a:rPr lang="en-US" sz="3600" dirty="0">
                <a:latin typeface="Arial" panose="020B0604020202020204" pitchFamily="34" charset="0"/>
                <a:cs typeface="Arial" panose="020B0604020202020204" pitchFamily="34" charset="0"/>
              </a:rPr>
              <a:t>of Jesus </a:t>
            </a:r>
            <a:r>
              <a:rPr lang="en-US" sz="3600" dirty="0" smtClean="0">
                <a:latin typeface="Arial" panose="020B0604020202020204" pitchFamily="34" charset="0"/>
                <a:cs typeface="Arial" panose="020B0604020202020204" pitchFamily="34" charset="0"/>
              </a:rPr>
              <a:t>	Christ</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714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Increase </a:t>
            </a:r>
            <a:r>
              <a:rPr lang="en-US" sz="3600" dirty="0">
                <a:latin typeface="Arial" panose="020B0604020202020204" pitchFamily="34" charset="0"/>
                <a:cs typeface="Arial" panose="020B0604020202020204" pitchFamily="34" charset="0"/>
              </a:rPr>
              <a:t>in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your gifts of grace,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fill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with your Holy Spirit:</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wisdom and understanding;</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discernment and inner strength;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knowledge, holiness, and awe.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765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193899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lays her/his hand upon the head of each candidate,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confirm your servant </a:t>
            </a:r>
            <a:r>
              <a:rPr lang="en-US" sz="3600" i="1" dirty="0">
                <a:latin typeface="Arial" panose="020B0604020202020204" pitchFamily="34" charset="0"/>
                <a:cs typeface="Arial" panose="020B0604020202020204" pitchFamily="34" charset="0"/>
              </a:rPr>
              <a:t>N </a:t>
            </a:r>
            <a:r>
              <a:rPr lang="en-US" sz="3600" dirty="0">
                <a:latin typeface="Arial" panose="020B0604020202020204" pitchFamily="34" charset="0"/>
                <a:cs typeface="Arial" panose="020B0604020202020204" pitchFamily="34" charset="0"/>
              </a:rPr>
              <a:t>by your Holy Spirit that </a:t>
            </a:r>
            <a:r>
              <a:rPr lang="en-US" sz="3600" i="1" dirty="0">
                <a:latin typeface="Arial" panose="020B0604020202020204" pitchFamily="34" charset="0"/>
                <a:cs typeface="Arial" panose="020B0604020202020204" pitchFamily="34" charset="0"/>
              </a:rPr>
              <a:t>she/he </a:t>
            </a:r>
            <a:r>
              <a:rPr lang="en-US" sz="3600" dirty="0">
                <a:latin typeface="Arial" panose="020B0604020202020204" pitchFamily="34" charset="0"/>
                <a:cs typeface="Arial" panose="020B0604020202020204" pitchFamily="34" charset="0"/>
              </a:rPr>
              <a:t>may continue yours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15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DECLARATION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RECEPTION </a:t>
            </a:r>
            <a:br>
              <a:rPr lang="en-GB" altLang="en-US" b="1" dirty="0" smtClean="0"/>
            </a:br>
            <a:r>
              <a:rPr lang="en-GB" altLang="en-US" b="1" dirty="0" smtClean="0"/>
              <a:t>AND WELCOME</a:t>
            </a:r>
            <a:endParaRPr lang="en-GB" altLang="en-US" dirty="0" smtClean="0"/>
          </a:p>
        </p:txBody>
      </p:sp>
    </p:spTree>
    <p:extLst>
      <p:ext uri="{BB962C8B-B14F-4D97-AF65-F5344CB8AC3E}">
        <p14:creationId xmlns:p14="http://schemas.microsoft.com/office/powerpoint/2010/main" val="29988191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 </a:t>
            </a:r>
            <a:r>
              <a:rPr lang="en-US" sz="2400" i="1" dirty="0">
                <a:solidFill>
                  <a:srgbClr val="C00000"/>
                </a:solidFill>
                <a:latin typeface="Arial" panose="020B0604020202020204" pitchFamily="34" charset="0"/>
                <a:cs typeface="Arial" panose="020B0604020202020204" pitchFamily="34" charset="0"/>
              </a:rPr>
              <a:t>stand</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N </a:t>
            </a:r>
            <a:r>
              <a:rPr lang="en-US" sz="3600" i="1" dirty="0">
                <a:latin typeface="Arial" panose="020B0604020202020204" pitchFamily="34" charset="0"/>
                <a:cs typeface="Arial" panose="020B0604020202020204" pitchFamily="34" charset="0"/>
              </a:rPr>
              <a:t>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receive and welcome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as </a:t>
            </a:r>
            <a:r>
              <a:rPr lang="en-US" sz="3600" i="1" dirty="0">
                <a:latin typeface="Arial" panose="020B0604020202020204" pitchFamily="34" charset="0"/>
                <a:cs typeface="Arial" panose="020B0604020202020204" pitchFamily="34" charset="0"/>
              </a:rPr>
              <a:t>members </a:t>
            </a:r>
            <a:r>
              <a:rPr lang="en-US" sz="3600" dirty="0">
                <a:latin typeface="Arial" panose="020B0604020202020204" pitchFamily="34" charset="0"/>
                <a:cs typeface="Arial" panose="020B0604020202020204" pitchFamily="34" charset="0"/>
              </a:rPr>
              <a:t>of the Methodist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church in this place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pPr lvl="0"/>
            <a:r>
              <a:rPr lang="en-US" sz="2400" dirty="0">
                <a:solidFill>
                  <a:srgbClr val="C00000"/>
                </a:solidFill>
                <a:latin typeface="Arial" panose="020B0604020202020204" pitchFamily="34" charset="0"/>
                <a:cs typeface="Arial" panose="020B0604020202020204" pitchFamily="34" charset="0"/>
              </a:rPr>
              <a:t>The minister and a representative of the local church extend</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hand of fellowship to each newly-confirmed person.</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611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PROMISES OF THOSE NEWLY-CONFIRMED</a:t>
            </a:r>
            <a:endParaRPr lang="en-GB" altLang="en-US" dirty="0" smtClean="0"/>
          </a:p>
        </p:txBody>
      </p:sp>
    </p:spTree>
    <p:extLst>
      <p:ext uri="{BB962C8B-B14F-4D97-AF65-F5344CB8AC3E}">
        <p14:creationId xmlns:p14="http://schemas.microsoft.com/office/powerpoint/2010/main" val="34555351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ask you now to respond to God’s love and grace by making these promises</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commit yourself to the Christian life of worship and service, and be open to the renewing power of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402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seek the strength of God’s Spirit as you accept the cost of following Jesus Christ in your daily life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witness, by word and deed, to the good news of God in Christ, and so bring glory to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9231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624975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people</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a:latin typeface="Arial" panose="020B0604020202020204" pitchFamily="34" charset="0"/>
                <a:cs typeface="Arial" panose="020B0604020202020204" pitchFamily="34" charset="0"/>
              </a:rPr>
              <a:t>these, </a:t>
            </a:r>
            <a:r>
              <a:rPr lang="en-US" sz="3600" dirty="0" smtClean="0">
                <a:latin typeface="Arial" panose="020B0604020202020204" pitchFamily="34" charset="0"/>
                <a:cs typeface="Arial" panose="020B0604020202020204" pitchFamily="34" charset="0"/>
              </a:rPr>
              <a:t>our </a:t>
            </a:r>
            <a:r>
              <a:rPr lang="en-US" sz="3600" i="1" dirty="0" smtClean="0">
                <a:latin typeface="Arial" panose="020B0604020202020204" pitchFamily="34" charset="0"/>
                <a:cs typeface="Arial" panose="020B0604020202020204" pitchFamily="34" charset="0"/>
              </a:rPr>
              <a:t>sisters </a:t>
            </a:r>
            <a:r>
              <a:rPr lang="en-US" sz="3600" i="1" dirty="0">
                <a:latin typeface="Arial" panose="020B0604020202020204" pitchFamily="34" charset="0"/>
                <a:cs typeface="Arial" panose="020B0604020202020204" pitchFamily="34" charset="0"/>
              </a:rPr>
              <a:t>and brothers, have </a:t>
            </a:r>
            <a:r>
              <a:rPr lang="en-US" sz="3600" dirty="0">
                <a:latin typeface="Arial" panose="020B0604020202020204" pitchFamily="34" charset="0"/>
                <a:cs typeface="Arial" panose="020B0604020202020204" pitchFamily="34" charset="0"/>
              </a:rPr>
              <a:t>been baptized and confirmed</a:t>
            </a:r>
            <a:r>
              <a:rPr lang="en-US" sz="3600" dirty="0" smtClean="0">
                <a:latin typeface="Arial" panose="020B0604020202020204" pitchFamily="34" charset="0"/>
                <a:cs typeface="Arial" panose="020B0604020202020204" pitchFamily="34" charset="0"/>
              </a:rPr>
              <a:t>.</a:t>
            </a:r>
          </a:p>
          <a:p>
            <a:endParaRPr lang="en-GB"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892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pPr lvl="0"/>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r>
              <a:rPr lang="en-US" sz="3600" b="1" dirty="0" smtClean="0">
                <a:latin typeface="Arial" panose="020B0604020202020204" pitchFamily="34" charset="0"/>
                <a:cs typeface="Arial" panose="020B0604020202020204" pitchFamily="34" charset="0"/>
              </a:rPr>
              <a:t>.</a:t>
            </a: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Bible or some other book may be given</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Certificates of Baptism and Confirmation, as appropriate, </a:t>
            </a:r>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may be </a:t>
            </a:r>
            <a:r>
              <a:rPr lang="en-US" sz="2400" dirty="0">
                <a:solidFill>
                  <a:srgbClr val="C00000"/>
                </a:solidFill>
                <a:latin typeface="Arial" panose="020B0604020202020204" pitchFamily="34" charset="0"/>
                <a:cs typeface="Arial" panose="020B0604020202020204" pitchFamily="34" charset="0"/>
              </a:rPr>
              <a:t>given</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1669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47898"/>
            <a:ext cx="10117018" cy="5816977"/>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a:t>
            </a: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touch 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that 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3184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1756874" y="2450612"/>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58572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Sisters and brothers, </a:t>
            </a:r>
            <a:endParaRPr lang="en-US" sz="36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Baptism </a:t>
            </a:r>
            <a:r>
              <a:rPr lang="en-US" sz="3600" dirty="0">
                <a:latin typeface="Arial" panose="020B0604020202020204" pitchFamily="34" charset="0"/>
                <a:cs typeface="Arial" panose="020B0604020202020204" pitchFamily="34" charset="0"/>
              </a:rPr>
              <a:t>is a gift of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It declares to each of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love and grace of God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this sacrament we celebrate</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life of Christ laid down for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Holy Spirit poured out on us,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the living water offered to us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BAPTISMAL PROMISES</a:t>
            </a:r>
            <a:endParaRPr lang="en-GB" altLang="en-US" dirty="0" smtClean="0"/>
          </a:p>
        </p:txBody>
      </p:sp>
    </p:spTree>
    <p:extLst>
      <p:ext uri="{BB962C8B-B14F-4D97-AF65-F5344CB8AC3E}">
        <p14:creationId xmlns:p14="http://schemas.microsoft.com/office/powerpoint/2010/main" val="37309249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lvl="0"/>
            <a:r>
              <a:rPr lang="en-US" sz="2400" dirty="0">
                <a:solidFill>
                  <a:srgbClr val="C00000"/>
                </a:solidFill>
              </a:rPr>
              <a:t>The minister says to </a:t>
            </a:r>
            <a:r>
              <a:rPr lang="en-US" sz="2400" i="1" dirty="0">
                <a:solidFill>
                  <a:srgbClr val="C00000"/>
                </a:solidFill>
              </a:rPr>
              <a:t>those </a:t>
            </a:r>
            <a:r>
              <a:rPr lang="en-US" sz="2400" dirty="0" smtClean="0">
                <a:solidFill>
                  <a:srgbClr val="C00000"/>
                </a:solidFill>
              </a:rPr>
              <a:t>newly-baptized:</a:t>
            </a:r>
            <a:endParaRPr lang="en-GB" sz="2400"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i="1" dirty="0">
                <a:solidFill>
                  <a:prstClr val="black"/>
                </a:solidFill>
                <a:latin typeface="Arial" panose="020B0604020202020204" pitchFamily="34" charset="0"/>
                <a:cs typeface="Arial" panose="020B0604020202020204" pitchFamily="34" charset="0"/>
              </a:rPr>
              <a:t>N</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ask you now to respond to God’s love and grace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by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making these promises</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solidFill>
                <a:prstClr val="black"/>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commit yourself to the Christian life of worship and service, and be open to the renewing power of God</a:t>
            </a:r>
            <a:r>
              <a:rPr lang="en-US" sz="3600" dirty="0" smtClean="0">
                <a:latin typeface="Arial" panose="020B0604020202020204" pitchFamily="34" charset="0"/>
                <a:cs typeface="Arial" panose="020B0604020202020204" pitchFamily="34" charset="0"/>
              </a:rPr>
              <a:t>?</a:t>
            </a: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solidFill>
                  <a:prstClr val="black"/>
                </a:solidFill>
                <a:latin typeface="Arial" panose="020B0604020202020204" pitchFamily="34" charset="0"/>
                <a:cs typeface="Arial" panose="020B0604020202020204" pitchFamily="34" charset="0"/>
              </a:rPr>
              <a:t>With God’s </a:t>
            </a:r>
            <a:r>
              <a:rPr lang="en-US" sz="3600" dirty="0" smtClean="0">
                <a:solidFill>
                  <a:prstClr val="black"/>
                </a:solidFill>
                <a:latin typeface="Arial" panose="020B0604020202020204" pitchFamily="34" charset="0"/>
                <a:cs typeface="Arial" panose="020B0604020202020204" pitchFamily="34" charset="0"/>
              </a:rPr>
              <a:t>help I</a:t>
            </a:r>
            <a:r>
              <a:rPr lang="en-US" sz="3600" i="1" dirty="0" smtClean="0">
                <a:solidFill>
                  <a:prstClr val="black"/>
                </a:solidFill>
                <a:latin typeface="Arial" panose="020B0604020202020204" pitchFamily="34" charset="0"/>
                <a:cs typeface="Arial" panose="020B0604020202020204" pitchFamily="34" charset="0"/>
              </a:rPr>
              <a:t> </a:t>
            </a:r>
            <a:r>
              <a:rPr lang="en-US" sz="3600" dirty="0">
                <a:solidFill>
                  <a:prstClr val="black"/>
                </a:solidFill>
                <a:latin typeface="Arial" panose="020B0604020202020204" pitchFamily="34" charset="0"/>
                <a:cs typeface="Arial" panose="020B0604020202020204" pitchFamily="34" charset="0"/>
              </a:rPr>
              <a:t>will.</a:t>
            </a:r>
            <a:endParaRPr lang="en-GB" sz="3600" dirty="0">
              <a:solidFill>
                <a:prstClr val="black"/>
              </a:solidFill>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3881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seek the strength of God’s Spirit as you accept the cost of following Jesus Christ in your daily</a:t>
            </a:r>
            <a:r>
              <a:rPr kumimoji="0" lang="en-US" sz="3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life?</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Answer</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With God’s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help I</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witness, by word and deed, to the good news of God in Christ, and so bring glory to God?</a:t>
            </a:r>
            <a:endParaRPr lang="en-GB" sz="3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Answer</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God’s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help I will</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6185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39950104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6009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The people stand. The </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minister says to </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Members of the Body of Christ, we rejoice that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these,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our </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sisters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brothers, have </a:t>
            </a:r>
            <a:r>
              <a:rPr kumimoji="0" lang="en-US" sz="3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been </a:t>
            </a:r>
            <a:r>
              <a:rPr kumimoji="0" lang="en-US" sz="36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baptized.</a:t>
            </a: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0743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Will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so maintain the Church’s life of worship and service that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grow in grace and in the knowledge and love of God and of his Son Jesus Christ our Lord</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God’s help we will</a:t>
            </a:r>
            <a:r>
              <a:rPr kumimoji="0" lang="en-US" sz="3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The </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people sit</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 Bible or some other book may be given</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C00000"/>
                </a:solidFill>
                <a:latin typeface="Arial" panose="020B0604020202020204" pitchFamily="34" charset="0"/>
                <a:cs typeface="Arial" panose="020B0604020202020204" pitchFamily="34" charset="0"/>
              </a:rPr>
              <a:t>A c</a:t>
            </a:r>
            <a:r>
              <a:rPr kumimoji="0" lang="en-US" sz="2400" b="0" i="0" u="none" strike="noStrike" kern="1200" cap="none" spc="0" normalizeH="0" baseline="0" noProof="0" dirty="0" err="1" smtClean="0">
                <a:ln>
                  <a:noFill/>
                </a:ln>
                <a:solidFill>
                  <a:srgbClr val="C00000"/>
                </a:solidFill>
                <a:effectLst/>
                <a:uLnTx/>
                <a:uFillTx/>
                <a:latin typeface="Arial" panose="020B0604020202020204" pitchFamily="34" charset="0"/>
                <a:ea typeface="+mn-ea"/>
                <a:cs typeface="Arial" panose="020B0604020202020204" pitchFamily="34" charset="0"/>
              </a:rPr>
              <a:t>ertificate</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of Baptism </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may be </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given</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92712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406514"/>
            <a:ext cx="10117018" cy="557075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6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 </a:t>
            </a:r>
            <a:endParaRPr lang="en-US" sz="36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touch 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that 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7177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We say together the prayer that Jesus </a:t>
            </a:r>
          </a:p>
          <a:p>
            <a:pPr lvl="0" eaLnBrk="0" fontAlgn="base" hangingPunct="0">
              <a:spcBef>
                <a:spcPct val="0"/>
              </a:spcBef>
              <a:spcAft>
                <a:spcPct val="0"/>
              </a:spcAft>
            </a:pPr>
            <a:r>
              <a:rPr lang="en-GB" altLang="en-US" sz="3600" dirty="0">
                <a:solidFill>
                  <a:prstClr val="black"/>
                </a:solidFill>
                <a:latin typeface="Arial" panose="020B0604020202020204" pitchFamily="34" charset="0"/>
              </a:rPr>
              <a:t>gave us:	</a:t>
            </a:r>
          </a:p>
          <a:p>
            <a:pPr lvl="0" eaLnBrk="0" fontAlgn="base" hangingPunct="0">
              <a:spcBef>
                <a:spcPct val="0"/>
              </a:spcBef>
              <a:spcAft>
                <a:spcPct val="0"/>
              </a:spcAft>
            </a:pPr>
            <a:endParaRPr lang="en-GB" altLang="en-US" sz="3600" b="1" dirty="0">
              <a:solidFill>
                <a:prstClr val="black"/>
              </a:solidFill>
              <a:latin typeface="Arial" panose="020B0604020202020204" pitchFamily="34" charset="0"/>
            </a:endParaRP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Our Father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your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in heaven.</a:t>
            </a:r>
          </a:p>
        </p:txBody>
      </p:sp>
    </p:spTree>
    <p:extLst>
      <p:ext uri="{BB962C8B-B14F-4D97-AF65-F5344CB8AC3E}">
        <p14:creationId xmlns:p14="http://schemas.microsoft.com/office/powerpoint/2010/main" val="3487882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today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Forgive us our sins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sin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Save us from the time of trial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the kingdom, the power and the glory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are yours,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now and for ever. Amen. </a:t>
            </a:r>
            <a:endParaRPr lang="en-US" altLang="en-US" sz="3600" b="1" dirty="0">
              <a:solidFill>
                <a:prstClr val="black"/>
              </a:solidFill>
              <a:latin typeface="Arial" panose="020B0604020202020204" pitchFamily="34" charset="0"/>
            </a:endParaRPr>
          </a:p>
        </p:txBody>
      </p:sp>
    </p:spTree>
    <p:extLst>
      <p:ext uri="{BB962C8B-B14F-4D97-AF65-F5344CB8AC3E}">
        <p14:creationId xmlns:p14="http://schemas.microsoft.com/office/powerpoint/2010/main" val="2813807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As our Saviour taught his disciples, we pray: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Our Father, who art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thy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it is in heaven.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94212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God </a:t>
            </a:r>
            <a:r>
              <a:rPr lang="en-US" sz="3600" dirty="0">
                <a:latin typeface="Arial" panose="020B0604020202020204" pitchFamily="34" charset="0"/>
                <a:cs typeface="Arial" panose="020B0604020202020204" pitchFamily="34" charset="0"/>
              </a:rPr>
              <a:t>claims and cleanses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rescues </a:t>
            </a:r>
            <a:r>
              <a:rPr lang="en-US" sz="3600" dirty="0">
                <a:latin typeface="Arial" panose="020B0604020202020204" pitchFamily="34" charset="0"/>
                <a:cs typeface="Arial" panose="020B0604020202020204" pitchFamily="34" charset="0"/>
              </a:rPr>
              <a:t>us from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raises us to new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plants us into the Church of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sustains and strengthens us</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with </a:t>
            </a:r>
            <a:r>
              <a:rPr lang="en-US" sz="3600" dirty="0">
                <a:latin typeface="Arial" panose="020B0604020202020204" pitchFamily="34" charset="0"/>
                <a:cs typeface="Arial" panose="020B0604020202020204" pitchFamily="34" charset="0"/>
              </a:rPr>
              <a:t>the power of the Spirit</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5632311"/>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this 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forgive us our trespasses,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trespass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lead us not into temptation;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but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thine is the kingdom, the power,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and the glory,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ever and ever. Amen.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0459039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437291"/>
            <a:ext cx="9272953" cy="830997"/>
          </a:xfrm>
          <a:prstGeom prst="rect">
            <a:avLst/>
          </a:prstGeom>
        </p:spPr>
        <p:txBody>
          <a:bodyPr wrap="square">
            <a:spAutoFit/>
          </a:bodyPr>
          <a:lstStyle/>
          <a:p>
            <a:pPr lvl="0" algn="ctr" eaLnBrk="0" fontAlgn="base" hangingPunct="0">
              <a:spcBef>
                <a:spcPct val="0"/>
              </a:spcBef>
              <a:spcAft>
                <a:spcPct val="0"/>
              </a:spcAft>
            </a:pPr>
            <a:r>
              <a:rPr lang="en-GB" altLang="en-US" sz="4800" b="1" dirty="0" smtClean="0">
                <a:solidFill>
                  <a:prstClr val="black"/>
                </a:solidFill>
                <a:latin typeface="Arial" panose="020B0604020202020204" pitchFamily="34" charset="0"/>
              </a:rPr>
              <a:t>Hymn</a:t>
            </a:r>
            <a:endParaRPr lang="en-US" altLang="en-US" sz="4800" dirty="0">
              <a:solidFill>
                <a:prstClr val="black"/>
              </a:solidFill>
              <a:latin typeface="Arial" panose="020B0604020202020204" pitchFamily="34" charset="0"/>
            </a:endParaRPr>
          </a:p>
        </p:txBody>
      </p:sp>
    </p:spTree>
    <p:extLst>
      <p:ext uri="{BB962C8B-B14F-4D97-AF65-F5344CB8AC3E}">
        <p14:creationId xmlns:p14="http://schemas.microsoft.com/office/powerpoint/2010/main" val="23908801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THOSE WHO ARE ABLE TO ANSWER FOR </a:t>
            </a:r>
            <a:r>
              <a:rPr lang="en-US" sz="3600" b="1" dirty="0" smtClean="0"/>
              <a:t>THEMSELVES </a:t>
            </a:r>
            <a:r>
              <a:rPr lang="en-US" sz="3600" b="1" dirty="0"/>
              <a:t>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2981629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834260"/>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Although </a:t>
            </a:r>
            <a:r>
              <a:rPr lang="en-US" sz="3600" dirty="0">
                <a:latin typeface="Arial" panose="020B0604020202020204" pitchFamily="34" charset="0"/>
                <a:cs typeface="Arial" panose="020B0604020202020204" pitchFamily="34" charset="0"/>
              </a:rPr>
              <a:t>we do not deserve these gifts of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or </a:t>
            </a:r>
            <a:r>
              <a:rPr lang="en-US" sz="3600" dirty="0">
                <a:latin typeface="Arial" panose="020B0604020202020204" pitchFamily="34" charset="0"/>
                <a:cs typeface="Arial" panose="020B0604020202020204" pitchFamily="34" charset="0"/>
              </a:rPr>
              <a:t>fully understand them,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them to all,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through Christ, invites us to respond.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We recall the words of the risen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‘All authority in heaven and on earth has been </a:t>
            </a:r>
            <a:r>
              <a:rPr lang="en-US" sz="3600" dirty="0" smtClean="0">
                <a:latin typeface="Arial" panose="020B0604020202020204" pitchFamily="34" charset="0"/>
                <a:cs typeface="Arial" panose="020B0604020202020204" pitchFamily="34" charset="0"/>
              </a:rPr>
              <a:t>	given </a:t>
            </a:r>
            <a:r>
              <a:rPr lang="en-US" sz="3600" dirty="0">
                <a:latin typeface="Arial" panose="020B0604020202020204" pitchFamily="34" charset="0"/>
                <a:cs typeface="Arial" panose="020B0604020202020204" pitchFamily="34" charset="0"/>
              </a:rPr>
              <a:t>to 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 therefore and make disciples of all nations, baptizing them in the name of the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Son and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teaching them to obey everything that I have commanded you</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And remember, I am with you always, to the end of the age.’</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the day of Pentecost, Peter preached the Gospel of Christ’s resurrection. Those who heard the message asked what they should do. Peter told them</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8093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3923</Words>
  <Application>Microsoft Office PowerPoint</Application>
  <PresentationFormat>Widescreen</PresentationFormat>
  <Paragraphs>513</Paragraphs>
  <Slides>62</Slides>
  <Notes>62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62</vt:i4>
      </vt:variant>
    </vt:vector>
  </HeadingPairs>
  <TitlesOfParts>
    <vt:vector size="70" baseType="lpstr">
      <vt:lpstr>Arial</vt:lpstr>
      <vt:lpstr>Calibri</vt:lpstr>
      <vt:lpstr>Calibri Light</vt:lpstr>
      <vt:lpstr>Symbol</vt:lpstr>
      <vt:lpstr>1_MC text slide</vt:lpstr>
      <vt:lpstr>3573 MC Powerpoint – new brand</vt:lpstr>
      <vt:lpstr>MC Section slide</vt:lpstr>
      <vt:lpstr>MC text slide</vt:lpstr>
      <vt:lpstr>PowerPoint Presentation</vt:lpstr>
      <vt:lpstr>THE BAPTISM OF THOSE WHO ARE ABLE TO ANSWER FOR THEMSELVES WITH CONFIRMATION AND RECEPTION INTO MEMBERSHIP</vt:lpstr>
      <vt:lpstr>PowerPoint Presentation</vt:lpstr>
      <vt:lpstr>THE DECLARATION</vt:lpstr>
      <vt:lpstr>PowerPoint Presentation</vt:lpstr>
      <vt:lpstr>PowerPoint Presentation</vt:lpstr>
      <vt:lpstr>PowerPoint Presentation</vt:lpstr>
      <vt:lpstr>PowerPoint Presentation</vt:lpstr>
      <vt:lpstr>PowerPoint Presentation</vt:lpstr>
      <vt:lpstr>PowerPoint Presentation</vt:lpstr>
      <vt:lpstr>THE REQUEST FOR BAPTISM</vt:lpstr>
      <vt:lpstr>PowerPoint Presentation</vt:lpstr>
      <vt:lpstr>THE THANKSGIVING OVER  THE WATER</vt:lpstr>
      <vt:lpstr>PowerPoint Presentation</vt:lpstr>
      <vt:lpstr>PowerPoint Presentation</vt:lpstr>
      <vt:lpstr>PowerPoint Presentation</vt:lpstr>
      <vt:lpstr>PowerPoint Presentation</vt:lpstr>
      <vt:lpstr>THE AFFIRMATION OF FAITH</vt:lpstr>
      <vt:lpstr>PowerPoint Presentation</vt:lpstr>
      <vt:lpstr>PowerPoint Presentation</vt:lpstr>
      <vt:lpstr>PowerPoint Presentation</vt:lpstr>
      <vt:lpstr>PowerPoint Presentation</vt:lpstr>
      <vt:lpstr>PowerPoint Presentation</vt:lpstr>
      <vt:lpstr>PowerPoint Presentation</vt:lpstr>
      <vt:lpstr>THE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REQUEST FOR CONFIRMATION</vt:lpstr>
      <vt:lpstr>PowerPoint Presentation</vt:lpstr>
      <vt:lpstr>PowerPoint Presentation</vt:lpstr>
      <vt:lpstr>THE CONFIRMATION</vt:lpstr>
      <vt:lpstr>PowerPoint Presentation</vt:lpstr>
      <vt:lpstr>PowerPoint Presentation</vt:lpstr>
      <vt:lpstr>PowerPoint Presentation</vt:lpstr>
      <vt:lpstr>THE RECEPTION  AND WELCOME</vt:lpstr>
      <vt:lpstr>PowerPoint Presentation</vt:lpstr>
      <vt:lpstr>THE PROMISES OF THOSE NEWLY-CONFIRMED</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THE BAPTISMAL PROMISES</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 OF THOSE WHO ARE ABLE TO ANSWER FOR THEMSELVES WITH CONFIRMATION AND RECEPTION INTO MEMBERSHIP</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44</cp:revision>
  <dcterms:created xsi:type="dcterms:W3CDTF">2022-11-15T14:42:56Z</dcterms:created>
  <dcterms:modified xsi:type="dcterms:W3CDTF">2023-06-07T13:32:45Z</dcterms:modified>
</cp:coreProperties>
</file>