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68" r:id="rId3"/>
    <p:sldMasterId id="2147483671" r:id="rId4"/>
  </p:sldMasterIdLst>
  <p:notesMasterIdLst>
    <p:notesMasterId r:id="rId38"/>
  </p:notesMasterIdLst>
  <p:sldIdLst>
    <p:sldId id="257" r:id="rId5"/>
    <p:sldId id="258" r:id="rId6"/>
    <p:sldId id="260" r:id="rId7"/>
    <p:sldId id="267" r:id="rId8"/>
    <p:sldId id="261" r:id="rId9"/>
    <p:sldId id="339" r:id="rId10"/>
    <p:sldId id="407" r:id="rId11"/>
    <p:sldId id="408" r:id="rId12"/>
    <p:sldId id="409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421" r:id="rId21"/>
    <p:sldId id="410" r:id="rId22"/>
    <p:sldId id="411" r:id="rId23"/>
    <p:sldId id="412" r:id="rId24"/>
    <p:sldId id="413" r:id="rId25"/>
    <p:sldId id="422" r:id="rId26"/>
    <p:sldId id="423" r:id="rId27"/>
    <p:sldId id="424" r:id="rId28"/>
    <p:sldId id="425" r:id="rId29"/>
    <p:sldId id="426" r:id="rId30"/>
    <p:sldId id="427" r:id="rId31"/>
    <p:sldId id="428" r:id="rId32"/>
    <p:sldId id="429" r:id="rId33"/>
    <p:sldId id="430" r:id="rId34"/>
    <p:sldId id="431" r:id="rId35"/>
    <p:sldId id="432" r:id="rId36"/>
    <p:sldId id="433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4" autoAdjust="0"/>
    <p:restoredTop sz="66543" autoAdjust="0"/>
  </p:normalViewPr>
  <p:slideViewPr>
    <p:cSldViewPr snapToGrid="0">
      <p:cViewPr varScale="1">
        <p:scale>
          <a:sx n="62" d="100"/>
          <a:sy n="62" d="100"/>
        </p:scale>
        <p:origin x="11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05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958F-FE1E-47AC-B833-62CE24C2FF50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E52FD-F3D1-407A-8A2F-1C65D765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56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z="1200" dirty="0" smtClean="0">
              <a:latin typeface="+mn-lt"/>
            </a:endParaRPr>
          </a:p>
          <a:p>
            <a:endParaRPr lang="en-GB" altLang="en-US" sz="1200" dirty="0" smtClean="0">
              <a:latin typeface="+mn-lt"/>
            </a:endParaRPr>
          </a:p>
          <a:p>
            <a:endParaRPr lang="en-GB" altLang="en-US" sz="1200" dirty="0" smtClean="0">
              <a:latin typeface="+mn-lt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475498-5885-4883-BBBE-58CCA2503A4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558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98)</a:t>
            </a:r>
            <a:endParaRPr lang="en-GB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37762F-31FC-44D6-A4D1-CF366CF5D51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8902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i="1" dirty="0" smtClean="0"/>
              <a:t>(p</a:t>
            </a:r>
            <a:r>
              <a:rPr lang="en-GB" i="1" baseline="0" dirty="0" smtClean="0"/>
              <a:t> 98)</a:t>
            </a:r>
            <a:r>
              <a:rPr lang="en-GB" b="1" i="0" baseline="0" dirty="0" smtClean="0"/>
              <a:t> 6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 says to 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candidates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E52FD-F3D1-407A-8A2F-1C65D765445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645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i="1" dirty="0" smtClean="0"/>
              <a:t>(p</a:t>
            </a:r>
            <a:r>
              <a:rPr lang="en-GB" i="1" baseline="0" dirty="0" smtClean="0"/>
              <a:t> 99)</a:t>
            </a:r>
            <a:r>
              <a:rPr lang="en-GB" b="1" i="0" baseline="0" dirty="0" smtClean="0"/>
              <a:t> 6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 says to 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candidates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E52FD-F3D1-407A-8A2F-1C65D765445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6613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i="1" dirty="0" smtClean="0"/>
              <a:t>(p</a:t>
            </a:r>
            <a:r>
              <a:rPr lang="en-GB" i="1" baseline="0" dirty="0" smtClean="0"/>
              <a:t> 99)</a:t>
            </a:r>
            <a:r>
              <a:rPr lang="en-GB" b="1" i="0" baseline="0" dirty="0" smtClean="0"/>
              <a:t> 7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 says to everyone present: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E52FD-F3D1-407A-8A2F-1C65D765445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787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i="1" dirty="0" smtClean="0"/>
              <a:t>(p</a:t>
            </a:r>
            <a:r>
              <a:rPr lang="en-GB" i="1" baseline="0" dirty="0" smtClean="0"/>
              <a:t> 99)</a:t>
            </a:r>
            <a:r>
              <a:rPr lang="en-GB" b="1" i="0" baseline="0" dirty="0" smtClean="0"/>
              <a:t> 7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people stand.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 says to everyone present: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E52FD-F3D1-407A-8A2F-1C65D765445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5036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i="1" dirty="0" smtClean="0"/>
              <a:t>(p</a:t>
            </a:r>
            <a:r>
              <a:rPr lang="en-GB" i="1" baseline="0" dirty="0" smtClean="0"/>
              <a:t> 99)</a:t>
            </a:r>
            <a:r>
              <a:rPr lang="en-GB" b="1" i="0" baseline="0" dirty="0" smtClean="0"/>
              <a:t> 7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people stand.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 says to everyone present: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E52FD-F3D1-407A-8A2F-1C65D765445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670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i="1" dirty="0" smtClean="0"/>
              <a:t>(p</a:t>
            </a:r>
            <a:r>
              <a:rPr lang="en-GB" i="1" baseline="0" dirty="0" smtClean="0"/>
              <a:t> 99)</a:t>
            </a:r>
            <a:r>
              <a:rPr lang="en-GB" b="1" i="0" baseline="0" dirty="0" smtClean="0"/>
              <a:t> 7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people stand.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 says to everyone present: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E52FD-F3D1-407A-8A2F-1C65D765445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42541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99)</a:t>
            </a:r>
            <a:r>
              <a:rPr lang="en-US" altLang="en-US" b="1" i="1" dirty="0" smtClean="0"/>
              <a:t> </a:t>
            </a:r>
            <a:r>
              <a:rPr lang="en-GB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en-GB" alt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Hymn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07897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100)</a:t>
            </a:r>
            <a:endParaRPr lang="en-GB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37762F-31FC-44D6-A4D1-CF366CF5D51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4807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i="1" dirty="0" smtClean="0"/>
              <a:t>(p</a:t>
            </a:r>
            <a:r>
              <a:rPr lang="en-GB" i="1" baseline="0" dirty="0" smtClean="0"/>
              <a:t> 100)</a:t>
            </a:r>
            <a:r>
              <a:rPr lang="en-GB" b="1" i="0" baseline="0" dirty="0" smtClean="0"/>
              <a:t> 9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people remain standing.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 confirmed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kneel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minister, extending her/his hands towards 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candidates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says: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E52FD-F3D1-407A-8A2F-1C65D765445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6884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This service is used when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baptized on a previous occasion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 confirmed and received into membership.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It takes place during a celebration of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Holy Communion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following the sermon.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This service is not suitable for use when any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candidates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Confirmation and Reception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 baptized. In those circumstances,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Baptism of those who are able to answer for themselves, and of Young Children, with Confirmation and Reception into Membership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(page 62) or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Baptism of those who are able to answer for themselves, with Confirmation and Reception into Membership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(page 76), as appropriate, should be used.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 for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been confirmed, and, as appropriate, for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 families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should be included in the prayers of intercession.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A certificate of Confirmation may be given to each newly-confirmed person during or after the service.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87367E-FB66-4F56-869F-FFEA6028378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6110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i="1" dirty="0" smtClean="0"/>
              <a:t>(p</a:t>
            </a:r>
            <a:r>
              <a:rPr lang="en-GB" i="1" baseline="0" dirty="0" smtClean="0"/>
              <a:t> 100)</a:t>
            </a:r>
            <a:r>
              <a:rPr lang="en-GB" b="1" i="0" baseline="0" dirty="0" smtClean="0"/>
              <a:t> 9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people remain standing.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 confirmed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kneel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minister, extending her/his hands towards 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candidates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says: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E52FD-F3D1-407A-8A2F-1C65D765445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34319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i="1" dirty="0" smtClean="0"/>
              <a:t>(p</a:t>
            </a:r>
            <a:r>
              <a:rPr lang="en-GB" i="1" baseline="0" dirty="0" smtClean="0"/>
              <a:t> 100)</a:t>
            </a:r>
            <a:r>
              <a:rPr lang="en-GB" b="1" i="0" baseline="0" dirty="0" smtClean="0"/>
              <a:t> 10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 lays her/his hand upon the head of each candidate, saying: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E52FD-F3D1-407A-8A2F-1C65D765445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1468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100)</a:t>
            </a:r>
            <a:endParaRPr lang="en-GB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37762F-31FC-44D6-A4D1-CF366CF5D51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54163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i="1" dirty="0" smtClean="0"/>
              <a:t>(p</a:t>
            </a:r>
            <a:r>
              <a:rPr lang="en-GB" i="1" baseline="0" dirty="0" smtClean="0"/>
              <a:t> 100)</a:t>
            </a:r>
            <a:r>
              <a:rPr lang="en-GB" b="1" i="0" baseline="0" dirty="0" smtClean="0"/>
              <a:t> 11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newly-confirmed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minister says to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minister and a representative of the local church extend the hand of fellowship to each newly-confirmed person.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E52FD-F3D1-407A-8A2F-1C65D765445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062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100)</a:t>
            </a:r>
            <a:endParaRPr lang="en-GB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37762F-31FC-44D6-A4D1-CF366CF5D51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41247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i="1" dirty="0" smtClean="0"/>
              <a:t>(p</a:t>
            </a:r>
            <a:r>
              <a:rPr lang="en-GB" i="1" baseline="0" dirty="0" smtClean="0"/>
              <a:t> 100)</a:t>
            </a:r>
            <a:r>
              <a:rPr lang="en-GB" b="1" i="0" baseline="0" dirty="0" smtClean="0"/>
              <a:t> 13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 says to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newly-confirmed: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E52FD-F3D1-407A-8A2F-1C65D765445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04061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i="1" dirty="0" smtClean="0"/>
              <a:t>(p</a:t>
            </a:r>
            <a:r>
              <a:rPr lang="en-GB" i="1" baseline="0" dirty="0" smtClean="0"/>
              <a:t> 101)</a:t>
            </a:r>
            <a:r>
              <a:rPr lang="en-GB" b="1" i="0" baseline="0" dirty="0" smtClean="0"/>
              <a:t> 13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 says to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newly-confirmed: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E52FD-F3D1-407A-8A2F-1C65D765445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5621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101)</a:t>
            </a:r>
            <a:endParaRPr lang="en-GB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37762F-31FC-44D6-A4D1-CF366CF5D51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8492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i="1" dirty="0" smtClean="0"/>
              <a:t>(p</a:t>
            </a:r>
            <a:r>
              <a:rPr lang="en-GB" i="1" baseline="0" dirty="0" smtClean="0"/>
              <a:t> 101)</a:t>
            </a:r>
            <a:r>
              <a:rPr lang="en-GB" b="1" i="0" baseline="0" dirty="0" smtClean="0"/>
              <a:t> 14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 says to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people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E52FD-F3D1-407A-8A2F-1C65D765445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7147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i="1" dirty="0" smtClean="0"/>
              <a:t>(p</a:t>
            </a:r>
            <a:r>
              <a:rPr lang="en-GB" i="1" baseline="0" dirty="0" smtClean="0"/>
              <a:t> 101)</a:t>
            </a:r>
            <a:r>
              <a:rPr lang="en-GB" b="1" i="0" baseline="0" dirty="0" smtClean="0"/>
              <a:t> 14</a:t>
            </a:r>
          </a:p>
          <a:p>
            <a:pPr lvl="0"/>
            <a:endParaRPr lang="en-GB" sz="1200" b="1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people sit.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Bible or some other book may be given.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certificate of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Confirmation may be given.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E52FD-F3D1-407A-8A2F-1C65D765445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9242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i="1" dirty="0" smtClean="0"/>
              <a:t>(p. 97) </a:t>
            </a:r>
            <a:r>
              <a:rPr lang="en-US" altLang="en-US" b="1" i="0" dirty="0" smtClean="0">
                <a:solidFill>
                  <a:srgbClr val="000000"/>
                </a:solidFill>
              </a:rPr>
              <a:t>1</a:t>
            </a:r>
            <a:r>
              <a:rPr lang="en-US" altLang="en-US" b="1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</a:rPr>
              <a:t>Hymn</a:t>
            </a:r>
          </a:p>
          <a:p>
            <a:endParaRPr lang="en-US" altLang="en-US" dirty="0" smtClean="0"/>
          </a:p>
        </p:txBody>
      </p:sp>
      <p:sp>
        <p:nvSpPr>
          <p:cNvPr id="2560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A0F86B-88BB-4E1A-8B4B-8F671C6A444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32375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 smtClean="0"/>
              <a:t>(p</a:t>
            </a:r>
            <a:r>
              <a:rPr lang="en-GB" i="1" baseline="0" dirty="0" smtClean="0"/>
              <a:t> 101)</a:t>
            </a:r>
            <a:r>
              <a:rPr lang="en-GB" b="1" i="0" baseline="0" dirty="0" smtClean="0"/>
              <a:t> 16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 says: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b="1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E52FD-F3D1-407A-8A2F-1C65D765445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6855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 smtClean="0"/>
              <a:t>(p</a:t>
            </a:r>
            <a:r>
              <a:rPr lang="en-GB" i="1" baseline="0" dirty="0" smtClean="0"/>
              <a:t> 101)</a:t>
            </a:r>
            <a:r>
              <a:rPr lang="en-GB" b="1" i="0" baseline="0" dirty="0" smtClean="0"/>
              <a:t> 16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 says: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b="1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E52FD-F3D1-407A-8A2F-1C65D765445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85286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101) </a:t>
            </a:r>
            <a:r>
              <a:rPr lang="en-GB" altLang="en-US" b="1" i="0" dirty="0" smtClean="0"/>
              <a:t>17</a:t>
            </a:r>
            <a:r>
              <a:rPr lang="en-GB" altLang="en-US" dirty="0" smtClean="0"/>
              <a:t> Hymn</a:t>
            </a:r>
          </a:p>
          <a:p>
            <a:endParaRPr lang="en-GB" altLang="en-US" dirty="0" smtClean="0"/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service continues from the prayers of intercession in any appropriate order for Holy Communion. That for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Day of Pentecost and Times of Renewal in the Life of the Church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(page 174) is especially suitable.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altLang="en-US" dirty="0" smtClean="0"/>
          </a:p>
        </p:txBody>
      </p:sp>
      <p:sp>
        <p:nvSpPr>
          <p:cNvPr id="5632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730182-1D95-4BAE-95F5-23F02212BD9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5501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87367E-FB66-4F56-869F-FFEA6028378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289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97)</a:t>
            </a:r>
            <a:endParaRPr lang="en-GB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37762F-31FC-44D6-A4D1-CF366CF5D51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634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i="1" dirty="0" smtClean="0"/>
              <a:t>(p. 97) </a:t>
            </a:r>
            <a:r>
              <a:rPr lang="en-US" altLang="en-US" b="1" i="0" dirty="0" smtClean="0"/>
              <a:t>2</a:t>
            </a: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251A-30EF-4D38-B002-F279B50D67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3158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i="1" dirty="0" smtClean="0"/>
              <a:t>(p. 98) </a:t>
            </a:r>
            <a:r>
              <a:rPr lang="en-US" altLang="en-US" b="1" i="0" dirty="0" smtClean="0"/>
              <a:t>3</a:t>
            </a: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251A-30EF-4D38-B002-F279B50D67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770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98)</a:t>
            </a:r>
            <a:endParaRPr lang="en-GB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37762F-31FC-44D6-A4D1-CF366CF5D51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47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i="1" dirty="0" smtClean="0"/>
              <a:t>(p</a:t>
            </a:r>
            <a:r>
              <a:rPr lang="en-GB" i="1" baseline="0" dirty="0" smtClean="0"/>
              <a:t> 98)</a:t>
            </a:r>
            <a:r>
              <a:rPr lang="en-GB" b="1" i="0" baseline="0" dirty="0" smtClean="0"/>
              <a:t> 4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candidates stand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 says to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E52FD-F3D1-407A-8A2F-1C65D765445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45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i="1" dirty="0" smtClean="0"/>
              <a:t>(p</a:t>
            </a:r>
            <a:r>
              <a:rPr lang="en-GB" i="1" baseline="0" dirty="0" smtClean="0"/>
              <a:t> 98)</a:t>
            </a:r>
            <a:r>
              <a:rPr lang="en-GB" b="1" i="0" baseline="0" dirty="0" smtClean="0"/>
              <a:t> 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a candidate is to give personal testimony to God’s grace, this may be done here.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E52FD-F3D1-407A-8A2F-1C65D765445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73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OF THE SERVICE</a:t>
            </a:r>
            <a:endParaRPr lang="en-US" altLang="en-US" sz="1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8451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43EE33-7185-0E4B-A5F2-862C8A362A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353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DECLARATION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239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REQUEST FOR BAPTISM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79549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500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THANKSGIVING</a:t>
            </a:r>
            <a:r>
              <a:rPr lang="en-GB" altLang="en-US" sz="1200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 OVER THE WATER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11970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AFFIRMATION OF FAITH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77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BAPTISM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693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BAPTISMAL PROMISES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13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CONFIRMATION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940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RECEPTION</a:t>
            </a:r>
            <a:r>
              <a:rPr lang="en-GB" altLang="en-US" sz="1200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 AND WELCOME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430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912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PROMISES OF THOSE NEWLY-CONFIRMED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124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912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PROMISE</a:t>
            </a:r>
            <a:r>
              <a:rPr lang="en-GB" altLang="en-US" sz="1200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 OF THE PEOPLE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7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43EE33-7185-0E4B-A5F2-862C8A362A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3575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GATHERING OF THE PEOPLE OF GOD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69320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449EFD-D7B6-2B4D-B9A1-DEB16903FE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LORD’S SUPPER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0476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D2AF7-289F-B34A-9B30-AE86E8645E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PRAYERS AND DISMISSAL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25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MINISTRY OF THE WORD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628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449EFD-D7B6-2B4D-B9A1-DEB16903FE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LORD’S SUPPER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3961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D2AF7-289F-B34A-9B30-AE86E8645E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PRAYERS AND DISMISSAL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76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itle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A9B2-5B05-614A-9BCF-86F92F85C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45776"/>
            <a:ext cx="12192000" cy="1735609"/>
          </a:xfrm>
          <a:prstGeom prst="rect">
            <a:avLst/>
          </a:prstGeom>
        </p:spPr>
        <p:txBody>
          <a:bodyPr anchor="b"/>
          <a:lstStyle>
            <a:lvl1pPr algn="ctr">
              <a:defRPr sz="6000" b="0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264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Section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B5D3CC-E2E9-324C-9EB4-FD5288B32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2" y="0"/>
            <a:ext cx="9983787" cy="6489700"/>
          </a:xfrm>
          <a:prstGeom prst="rect">
            <a:avLst/>
          </a:prstGeom>
        </p:spPr>
        <p:txBody>
          <a:bodyPr anchor="ctr"/>
          <a:lstStyle>
            <a:lvl1pPr algn="l">
              <a:defRPr sz="4800" b="0" i="0" baseline="0">
                <a:solidFill>
                  <a:srgbClr val="C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213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8628-BD3D-FF48-B52C-8C93F1DC1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702" y="1902229"/>
            <a:ext cx="10515600" cy="45838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80132E-FBA5-B349-97EE-08796CD9B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13699"/>
            <a:ext cx="9612312" cy="635435"/>
          </a:xfrm>
          <a:prstGeom prst="rect">
            <a:avLst/>
          </a:prstGeom>
        </p:spPr>
        <p:txBody>
          <a:bodyPr anchor="b"/>
          <a:lstStyle>
            <a:lvl1pPr algn="ctr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571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PART OF THE SERVICE</a:t>
            </a:r>
            <a:endParaRPr lang="en-US" altLang="en-US" sz="1200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1579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925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12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50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09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8" r:id="rId4"/>
    <p:sldLayoutId id="2147483677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75" r:id="rId12"/>
    <p:sldLayoutId id="2147483676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93738" y="556593"/>
            <a:ext cx="11206162" cy="32785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Confirmation and reception into membership</a:t>
            </a:r>
            <a:r>
              <a:rPr lang="en-GB" altLang="en-US" b="1" dirty="0"/>
              <a:t/>
            </a:r>
            <a:br>
              <a:rPr lang="en-GB" altLang="en-US" b="1" dirty="0"/>
            </a:b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feel free to amend, add or delete slides as necessary.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rubric for the service is given in the notes for each slide.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notes also indicate the relevant page number in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Methodist Worship Book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numbers in bold in the notes of the slide represent the numbers for each item in the rubric. 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 in italics can be changed as appropriate to reflect the number of candidates.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wish to add in the names/numbers of the hymns on the appropriate slides, or to insert slides containing the words of the hymns if your church has the relevant permissions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material apart from where otherwise stated is © Trustees for Methodist Church Purposes</a:t>
            </a:r>
            <a:r>
              <a:rPr lang="en-GB" sz="16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1999.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hide or delete this slide before you use this presentation in a service.</a:t>
            </a:r>
          </a:p>
        </p:txBody>
      </p:sp>
    </p:spTree>
    <p:extLst>
      <p:ext uri="{BB962C8B-B14F-4D97-AF65-F5344CB8AC3E}">
        <p14:creationId xmlns:p14="http://schemas.microsoft.com/office/powerpoint/2010/main" val="23461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3" y="2046288"/>
            <a:ext cx="9983787" cy="173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altLang="en-US" b="1" dirty="0" smtClean="0"/>
              <a:t>THE AFFIRMATION OF FAITH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88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54369" y="558914"/>
            <a:ext cx="96832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minister says to the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candidates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 you turn away from evil and all that denies God?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Answer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 the grace of God, I do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790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54369" y="558914"/>
            <a:ext cx="96832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turn to God,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trusting in Jesus Christ as Lord and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Saviour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and in the Holy Spirit as Helper and Guide?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Answer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 the grace of God, I do.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376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54369" y="558914"/>
            <a:ext cx="968326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minister says to everyone present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 you believe and trust in God the Father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believe in God, the Father almighty, creator of heaven and earth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511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54369" y="558914"/>
            <a:ext cx="968326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C00000"/>
                </a:solidFill>
              </a:rPr>
              <a:t>The people stand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pPr lvl="0"/>
            <a:endParaRPr lang="en-GB" sz="2400" dirty="0">
              <a:solidFill>
                <a:srgbClr val="C00000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The minister says to everyone present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</a:p>
          <a:p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believe and trust in God the Son?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believe in Jesus Christ,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God’s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only Son, our Lord,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who was conceived by the Holy Spirit,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born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the Virgin Mary,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suffered under Pontius Pilate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64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54369" y="558914"/>
            <a:ext cx="968326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crucified, died, and was buried;</a:t>
            </a:r>
            <a:endParaRPr lang="en-GB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descended to the dead.</a:t>
            </a:r>
            <a:endParaRPr lang="en-GB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third day he rose again;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 ascended into heaven,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 is seated at the right hand of the Father,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he will come again to judge the living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and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dead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91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54369" y="558914"/>
            <a:ext cx="968326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believe and trust in God the Holy Spirit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believe in the Holy Spirit,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holy catholic Church,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communion of saints,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forgiveness of sins,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resurrection of the body,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life everlasting. Amen.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170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991336" y="2438889"/>
            <a:ext cx="7816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Hymn</a:t>
            </a:r>
          </a:p>
        </p:txBody>
      </p:sp>
    </p:spTree>
    <p:extLst>
      <p:ext uri="{BB962C8B-B14F-4D97-AF65-F5344CB8AC3E}">
        <p14:creationId xmlns:p14="http://schemas.microsoft.com/office/powerpoint/2010/main" val="235226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3" y="2046288"/>
            <a:ext cx="9983787" cy="173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altLang="en-US" b="1" dirty="0" smtClean="0"/>
              <a:t>THE CONFIRMATION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920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42645" y="558914"/>
            <a:ext cx="101170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people remain standing.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Those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who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be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confirmed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kneel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minister, extending her/his hands towards the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candidates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says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 your power and grace, Lord,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strengthen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these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servants,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they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live as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faithful disciples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Jesus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Christ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83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188549" y="1790392"/>
            <a:ext cx="8424618" cy="173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dirty="0" smtClean="0"/>
              <a:t>CONFIRMATION </a:t>
            </a:r>
            <a:r>
              <a:rPr lang="en-US" sz="3600" b="1" dirty="0"/>
              <a:t>AND RECEPTION INTO </a:t>
            </a:r>
            <a:r>
              <a:rPr lang="en-US" sz="3600" b="1" dirty="0" smtClean="0"/>
              <a:t>MEMBERSHIP</a:t>
            </a:r>
            <a:endParaRPr lang="en-GB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9441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42645" y="558914"/>
            <a:ext cx="101170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Increase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them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gifts of grace,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fill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them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your Holy Spirit: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the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Spirit of wisdom and understanding;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the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Spirit of discernment and inner strength;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the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Spirit of knowledge, holiness, and awe.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722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42645" y="558914"/>
            <a:ext cx="101170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minister lays her/his hand upon the head of each candidate, saying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Lord, confirm your servant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 your Holy Spirit that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she/he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continue yours for ever.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Amen.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65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3" y="2046288"/>
            <a:ext cx="9983787" cy="173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altLang="en-US" b="1" dirty="0" smtClean="0"/>
              <a:t>THE RECEPTION </a:t>
            </a:r>
            <a:br>
              <a:rPr lang="en-GB" altLang="en-US" b="1" dirty="0" smtClean="0"/>
            </a:br>
            <a:r>
              <a:rPr lang="en-GB" altLang="en-US" b="1" dirty="0" smtClean="0"/>
              <a:t>AND WELCOME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8770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42645" y="558914"/>
            <a:ext cx="101170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Those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newly-confirmed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stand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The minister says to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N (N),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receive and welcome you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members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the Methodist Church,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the church in this place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minister and a representative of the local church extend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hand of fellowship to each newly-confirmed person.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15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3" y="2046288"/>
            <a:ext cx="9983787" cy="173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altLang="en-US" b="1" dirty="0" smtClean="0"/>
              <a:t>THE PROMISES OF THOSE NEWLY-CONFIRMED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873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42645" y="558914"/>
            <a:ext cx="101170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minister says to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those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newly-confirmed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and N (N),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ask you now to respond to God’s love and grace by making these promises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you commit yourself to the Christian life of worship and service, and be open to the renewing power of God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Answer: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God’s help I will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128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42645" y="558914"/>
            <a:ext cx="1011701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seek the strength of God’s Spirit as you accept the cost of following Jesus Christ in your daily life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Answer: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God’s help I will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you witness, by word and deed, to the good news of God in Christ, and so bring glory to God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Answer: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God’s help I will.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931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3" y="2046288"/>
            <a:ext cx="9983787" cy="173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altLang="en-US" b="1" dirty="0" smtClean="0"/>
              <a:t>THE PROMISE OF </a:t>
            </a:r>
            <a:br>
              <a:rPr lang="en-GB" altLang="en-US" b="1" dirty="0" smtClean="0"/>
            </a:br>
            <a:r>
              <a:rPr lang="en-GB" altLang="en-US" b="1" dirty="0" smtClean="0"/>
              <a:t>THE PEOPLE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820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42645" y="558914"/>
            <a:ext cx="101170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minister says to the people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Members of the Body of Christ, we rejoice that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these,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our 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sisters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brothers, have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been baptized and confirmed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132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42645" y="558914"/>
            <a:ext cx="101170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so maintain the Church’s life of worship and service that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they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grow in grace and in the knowledge and love of God and of his Son Jesus Christ our Lord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God’s help we will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people sit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Bible or some other book may be given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ertificate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Confirmation may be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given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391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7"/>
          <p:cNvSpPr txBox="1">
            <a:spLocks noChangeArrowheads="1"/>
          </p:cNvSpPr>
          <p:nvPr/>
        </p:nvSpPr>
        <p:spPr bwMode="auto">
          <a:xfrm>
            <a:off x="2243138" y="2246313"/>
            <a:ext cx="74517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Hymn</a:t>
            </a:r>
          </a:p>
        </p:txBody>
      </p:sp>
    </p:spTree>
    <p:extLst>
      <p:ext uri="{BB962C8B-B14F-4D97-AF65-F5344CB8AC3E}">
        <p14:creationId xmlns:p14="http://schemas.microsoft.com/office/powerpoint/2010/main" val="387317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42645" y="323184"/>
            <a:ext cx="101170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minister says: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 us pray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Generous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God,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touch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again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the fire of your Spirit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renew in us all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grace of our Baptism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6782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42645" y="347898"/>
            <a:ext cx="101170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may profess the one true faith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live in love and unity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all who are baptized into Christ. Amen.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4156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Box 7"/>
          <p:cNvSpPr txBox="1">
            <a:spLocks noChangeArrowheads="1"/>
          </p:cNvSpPr>
          <p:nvPr/>
        </p:nvSpPr>
        <p:spPr bwMode="auto">
          <a:xfrm>
            <a:off x="1756874" y="2450612"/>
            <a:ext cx="7816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Hymn</a:t>
            </a:r>
          </a:p>
        </p:txBody>
      </p:sp>
    </p:spTree>
    <p:extLst>
      <p:ext uri="{BB962C8B-B14F-4D97-AF65-F5344CB8AC3E}">
        <p14:creationId xmlns:p14="http://schemas.microsoft.com/office/powerpoint/2010/main" val="264302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188549" y="1790392"/>
            <a:ext cx="8424618" cy="173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dirty="0" smtClean="0"/>
              <a:t>CONFIRMATION </a:t>
            </a:r>
            <a:r>
              <a:rPr lang="en-US" sz="3600" b="1" dirty="0"/>
              <a:t>AND RECEPTION INTO </a:t>
            </a:r>
            <a:r>
              <a:rPr lang="en-US" sz="3600" b="1" dirty="0" smtClean="0"/>
              <a:t>MEMBERSHIP</a:t>
            </a:r>
            <a:endParaRPr lang="en-GB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25981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3" y="2046288"/>
            <a:ext cx="9983787" cy="173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altLang="en-US" b="1" dirty="0" smtClean="0"/>
              <a:t>THE DECLARATION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86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2176968" y="515606"/>
            <a:ext cx="970018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3600" dirty="0">
                <a:latin typeface="+mn-lt"/>
              </a:rPr>
              <a:t>Sisters and brothers, by grace, through the sign and seal of Baptism, and in the power of the Holy Spirit, we become God’s people, the Church.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In Confirmation we are strengthened by the </a:t>
            </a:r>
            <a:r>
              <a:rPr lang="en-US" sz="3600" dirty="0" smtClean="0">
                <a:latin typeface="+mn-lt"/>
              </a:rPr>
              <a:t>	Holy </a:t>
            </a:r>
            <a:r>
              <a:rPr lang="en-US" sz="3600" dirty="0">
                <a:latin typeface="+mn-lt"/>
              </a:rPr>
              <a:t>Spirit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that we may remain in Christ for ever as his faithful servants and witnesses.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8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2176968" y="515606"/>
            <a:ext cx="970018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3600" dirty="0">
                <a:latin typeface="+mn-lt"/>
              </a:rPr>
              <a:t>Let us pray. </a:t>
            </a:r>
            <a:endParaRPr lang="en-US" sz="3600" dirty="0" smtClean="0">
              <a:latin typeface="+mn-lt"/>
            </a:endParaRPr>
          </a:p>
          <a:p>
            <a:pPr lvl="0"/>
            <a:endParaRPr lang="en-US" sz="3600" dirty="0">
              <a:latin typeface="+mn-lt"/>
            </a:endParaRPr>
          </a:p>
          <a:p>
            <a:pPr lvl="0"/>
            <a:r>
              <a:rPr lang="en-US" sz="3600" dirty="0" smtClean="0">
                <a:latin typeface="+mn-lt"/>
              </a:rPr>
              <a:t>Living </a:t>
            </a:r>
            <a:r>
              <a:rPr lang="en-US" sz="3600" dirty="0">
                <a:latin typeface="+mn-lt"/>
              </a:rPr>
              <a:t>God,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may all who are baptized into Christ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be sustained by the Holy Spirit,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that </a:t>
            </a:r>
            <a:r>
              <a:rPr lang="en-US" sz="3600" dirty="0">
                <a:latin typeface="+mn-lt"/>
              </a:rPr>
              <a:t>through lives of faith and love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your </a:t>
            </a:r>
            <a:r>
              <a:rPr lang="en-US" sz="3600" dirty="0">
                <a:latin typeface="+mn-lt"/>
              </a:rPr>
              <a:t>grace may be known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your name </a:t>
            </a:r>
            <a:r>
              <a:rPr lang="en-US" sz="3600" dirty="0" err="1">
                <a:latin typeface="+mn-lt"/>
              </a:rPr>
              <a:t>honoured</a:t>
            </a:r>
            <a:r>
              <a:rPr lang="en-US" sz="3600" dirty="0">
                <a:latin typeface="+mn-lt"/>
              </a:rPr>
              <a:t>;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through Jesus Christ our Lord. </a:t>
            </a:r>
            <a:r>
              <a:rPr lang="en-US" sz="3600" b="1" dirty="0">
                <a:latin typeface="+mn-lt"/>
              </a:rPr>
              <a:t>Amen.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46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3" y="2046288"/>
            <a:ext cx="9983787" cy="173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altLang="en-US" b="1" dirty="0" smtClean="0"/>
              <a:t>THE REQUEST FOR CONFIRMATION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60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42645" y="558914"/>
            <a:ext cx="1011701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C00000"/>
                </a:solidFill>
              </a:rPr>
              <a:t>The </a:t>
            </a:r>
            <a:r>
              <a:rPr lang="en-US" sz="2400" i="1" dirty="0">
                <a:solidFill>
                  <a:srgbClr val="C00000"/>
                </a:solidFill>
              </a:rPr>
              <a:t>candidates stand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pPr lvl="0"/>
            <a:endParaRPr lang="en-GB" sz="2400" dirty="0">
              <a:solidFill>
                <a:srgbClr val="C00000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The minister says to </a:t>
            </a:r>
            <a:r>
              <a:rPr lang="en-US" sz="2400" i="1" dirty="0">
                <a:solidFill>
                  <a:srgbClr val="C00000"/>
                </a:solidFill>
              </a:rPr>
              <a:t>them</a:t>
            </a:r>
            <a:r>
              <a:rPr lang="en-US" sz="2400" dirty="0">
                <a:solidFill>
                  <a:srgbClr val="C00000"/>
                </a:solidFill>
              </a:rPr>
              <a:t>: </a:t>
            </a:r>
            <a:endParaRPr lang="en-US" sz="2400" dirty="0" smtClean="0">
              <a:solidFill>
                <a:srgbClr val="C00000"/>
              </a:solidFill>
            </a:endParaRPr>
          </a:p>
          <a:p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and N (N),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Baptism into Christ,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God offered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the gifts of his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grace</a:t>
            </a:r>
          </a:p>
          <a:p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constantly been at work in your 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life.</a:t>
            </a:r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8532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42645" y="558914"/>
            <a:ext cx="101170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moment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God offers to strengthen you by his Spirit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invites you to respond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Answer: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thank God, and ask to be confirmed.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67003"/>
      </p:ext>
    </p:extLst>
  </p:cSld>
  <p:clrMapOvr>
    <a:masterClrMapping/>
  </p:clrMapOvr>
</p:sld>
</file>

<file path=ppt/theme/theme1.xml><?xml version="1.0" encoding="utf-8"?>
<a:theme xmlns:a="http://schemas.openxmlformats.org/drawingml/2006/main" name="1_MC tex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236811AE-EF1F-EB4B-BD5C-5C399254EF90}"/>
    </a:ext>
  </a:extLst>
</a:theme>
</file>

<file path=ppt/theme/theme2.xml><?xml version="1.0" encoding="utf-8"?>
<a:theme xmlns:a="http://schemas.openxmlformats.org/drawingml/2006/main" name="3573 MC Powerpoint – new bra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573 MC Powerpoint – new brand" id="{40FA8D40-8179-FD41-B856-9BC021558B60}" vid="{7A99158A-A386-0941-A99B-D287FA80D4AC}"/>
    </a:ext>
  </a:extLst>
</a:theme>
</file>

<file path=ppt/theme/theme3.xml><?xml version="1.0" encoding="utf-8"?>
<a:theme xmlns:a="http://schemas.openxmlformats.org/drawingml/2006/main" name="MC Section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7E88D43A-807D-3441-BDA7-18E05E2EA618}"/>
    </a:ext>
  </a:extLst>
</a:theme>
</file>

<file path=ppt/theme/theme4.xml><?xml version="1.0" encoding="utf-8"?>
<a:theme xmlns:a="http://schemas.openxmlformats.org/drawingml/2006/main" name="MC tex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236811AE-EF1F-EB4B-BD5C-5C399254EF90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1692</Words>
  <Application>Microsoft Office PowerPoint</Application>
  <PresentationFormat>Widescreen</PresentationFormat>
  <Paragraphs>236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Calibri</vt:lpstr>
      <vt:lpstr>Calibri Light</vt:lpstr>
      <vt:lpstr>Franklin Gothic Book</vt:lpstr>
      <vt:lpstr>Franklin Gothic Medium</vt:lpstr>
      <vt:lpstr>Symbol</vt:lpstr>
      <vt:lpstr>1_MC text slide</vt:lpstr>
      <vt:lpstr>3573 MC Powerpoint – new brand</vt:lpstr>
      <vt:lpstr>MC Section slide</vt:lpstr>
      <vt:lpstr>MC text slide</vt:lpstr>
      <vt:lpstr>PowerPoint Presentation</vt:lpstr>
      <vt:lpstr>CONFIRMATION AND RECEPTION INTO MEMBERSHIP</vt:lpstr>
      <vt:lpstr>PowerPoint Presentation</vt:lpstr>
      <vt:lpstr>THE DECLARATION</vt:lpstr>
      <vt:lpstr>PowerPoint Presentation</vt:lpstr>
      <vt:lpstr>PowerPoint Presentation</vt:lpstr>
      <vt:lpstr>THE REQUEST FOR CONFIRMATION</vt:lpstr>
      <vt:lpstr>PowerPoint Presentation</vt:lpstr>
      <vt:lpstr>PowerPoint Presentation</vt:lpstr>
      <vt:lpstr>THE AFFIRMATION OF FAITH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CONFIRMATION</vt:lpstr>
      <vt:lpstr>PowerPoint Presentation</vt:lpstr>
      <vt:lpstr>PowerPoint Presentation</vt:lpstr>
      <vt:lpstr>PowerPoint Presentation</vt:lpstr>
      <vt:lpstr>THE RECEPTION  AND WELCOME</vt:lpstr>
      <vt:lpstr>PowerPoint Presentation</vt:lpstr>
      <vt:lpstr>THE PROMISES OF THOSE NEWLY-CONFIRMED</vt:lpstr>
      <vt:lpstr>PowerPoint Presentation</vt:lpstr>
      <vt:lpstr>PowerPoint Presentation</vt:lpstr>
      <vt:lpstr>THE PROMISE OF  THE PEOPLE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CONFIRMATION AND RECEPTION INTO MEMBERSHIP</vt:lpstr>
    </vt:vector>
  </TitlesOfParts>
  <Company>The Methodist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Morrell</dc:creator>
  <cp:lastModifiedBy>Emily Morrell</cp:lastModifiedBy>
  <cp:revision>38</cp:revision>
  <dcterms:created xsi:type="dcterms:W3CDTF">2022-11-15T14:42:56Z</dcterms:created>
  <dcterms:modified xsi:type="dcterms:W3CDTF">2023-06-07T13:30:02Z</dcterms:modified>
</cp:coreProperties>
</file>