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 id="2147483685" r:id="rId5"/>
  </p:sldMasterIdLst>
  <p:notesMasterIdLst>
    <p:notesMasterId r:id="rId20"/>
  </p:notesMasterIdLst>
  <p:sldIdLst>
    <p:sldId id="257" r:id="rId6"/>
    <p:sldId id="258" r:id="rId7"/>
    <p:sldId id="261" r:id="rId8"/>
    <p:sldId id="451" r:id="rId9"/>
    <p:sldId id="452" r:id="rId10"/>
    <p:sldId id="453" r:id="rId11"/>
    <p:sldId id="454" r:id="rId12"/>
    <p:sldId id="455" r:id="rId13"/>
    <p:sldId id="345" r:id="rId14"/>
    <p:sldId id="270" r:id="rId15"/>
    <p:sldId id="456" r:id="rId16"/>
    <p:sldId id="346" r:id="rId17"/>
    <p:sldId id="431" r:id="rId18"/>
    <p:sldId id="4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66543" autoAdjust="0"/>
  </p:normalViewPr>
  <p:slideViewPr>
    <p:cSldViewPr snapToGrid="0">
      <p:cViewPr varScale="1">
        <p:scale>
          <a:sx n="73" d="100"/>
          <a:sy n="73" d="100"/>
        </p:scale>
        <p:origin x="1722" y="60"/>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11/09/2023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349)</a:t>
            </a:r>
            <a:r>
              <a:rPr lang="en-US" altLang="en-US" b="1" i="1" dirty="0" smtClean="0"/>
              <a:t> </a:t>
            </a:r>
            <a:r>
              <a:rPr lang="en-US" altLang="en-US" b="1" i="0" dirty="0" smtClean="0"/>
              <a:t>3</a:t>
            </a:r>
            <a:r>
              <a:rPr lang="en-GB" altLang="en-US" b="1" dirty="0" smtClean="0"/>
              <a:t>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to be commissioned </a:t>
            </a:r>
            <a:r>
              <a:rPr lang="en-US" sz="1200" i="1" kern="1200" dirty="0" smtClean="0">
                <a:solidFill>
                  <a:schemeClr val="tx1"/>
                </a:solidFill>
                <a:effectLst/>
                <a:latin typeface="+mn-lt"/>
                <a:ea typeface="+mn-ea"/>
                <a:cs typeface="+mn-cs"/>
              </a:rPr>
              <a:t>move </a:t>
            </a:r>
            <a:r>
              <a:rPr lang="en-US" sz="1200" kern="1200" dirty="0" smtClean="0">
                <a:solidFill>
                  <a:schemeClr val="tx1"/>
                </a:solidFill>
                <a:effectLst/>
                <a:latin typeface="+mn-lt"/>
                <a:ea typeface="+mn-ea"/>
                <a:cs typeface="+mn-cs"/>
              </a:rPr>
              <a:t>to the front of the church as </a:t>
            </a:r>
            <a:r>
              <a:rPr lang="en-US" sz="1200" i="1" kern="1200" dirty="0" smtClean="0">
                <a:solidFill>
                  <a:schemeClr val="tx1"/>
                </a:solidFill>
                <a:effectLst/>
                <a:latin typeface="+mn-lt"/>
                <a:ea typeface="+mn-ea"/>
                <a:cs typeface="+mn-cs"/>
              </a:rPr>
              <a:t>their names are read</a:t>
            </a:r>
            <a:r>
              <a:rPr lang="en-US" sz="1200" kern="1200" dirty="0" smtClean="0">
                <a:solidFill>
                  <a:schemeClr val="tx1"/>
                </a:solidFill>
                <a:effectLst/>
                <a:latin typeface="+mn-lt"/>
                <a:ea typeface="+mn-ea"/>
                <a:cs typeface="+mn-cs"/>
              </a:rPr>
              <a:t>. The minister then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349)</a:t>
            </a:r>
            <a:r>
              <a:rPr lang="en-US" altLang="en-US" b="1" i="1" dirty="0" smtClean="0"/>
              <a:t> </a:t>
            </a:r>
            <a:r>
              <a:rPr lang="en-US" altLang="en-US" b="1" i="0" dirty="0" smtClean="0"/>
              <a:t>4</a:t>
            </a:r>
            <a:r>
              <a:rPr lang="en-US" altLang="en-US" b="1" i="0" baseline="0" dirty="0" smtClean="0"/>
              <a:t> </a:t>
            </a:r>
            <a:r>
              <a:rPr lang="en-US" sz="1200" dirty="0" smtClean="0">
                <a:solidFill>
                  <a:srgbClr val="C00000"/>
                </a:solidFill>
                <a:latin typeface="+mn-lt"/>
              </a:rPr>
              <a:t>A child or young person, or the minister, says:</a:t>
            </a: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45838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349)</a:t>
            </a:r>
            <a:r>
              <a:rPr lang="en-US" altLang="en-US" b="1" i="1" dirty="0" smtClean="0"/>
              <a:t> </a:t>
            </a:r>
            <a:r>
              <a:rPr lang="en-US" altLang="en-US" b="1" i="0" dirty="0" smtClean="0"/>
              <a:t>5</a:t>
            </a:r>
            <a:r>
              <a:rPr lang="en-US" altLang="en-US" b="1" i="0" baseline="0" dirty="0" smtClean="0"/>
              <a:t> </a:t>
            </a:r>
            <a:r>
              <a:rPr lang="en-US" sz="1200" kern="1200" dirty="0" smtClean="0">
                <a:solidFill>
                  <a:schemeClr val="tx1"/>
                </a:solidFill>
                <a:effectLst/>
                <a:latin typeface="+mn-lt"/>
                <a:ea typeface="+mn-ea"/>
                <a:cs typeface="+mn-cs"/>
              </a:rPr>
              <a:t>The people stand. The minister says to them:</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349) </a:t>
            </a:r>
            <a:r>
              <a:rPr lang="en-US" altLang="en-US" b="1" i="0" dirty="0" smtClean="0"/>
              <a:t>6</a:t>
            </a:r>
            <a:r>
              <a:rPr lang="en-US" altLang="en-US" b="1" i="1" dirty="0" smtClean="0"/>
              <a:t> </a:t>
            </a:r>
            <a:r>
              <a:rPr lang="en-US" sz="1200" kern="1200" dirty="0" smtClean="0">
                <a:solidFill>
                  <a:schemeClr val="tx1"/>
                </a:solidFill>
                <a:effectLst/>
                <a:latin typeface="+mn-lt"/>
                <a:ea typeface="+mn-ea"/>
                <a:cs typeface="+mn-cs"/>
              </a:rPr>
              <a:t>The minister gives the hand of fellowship to each Worker with Children and Young People.</a:t>
            </a:r>
            <a:endParaRPr lang="en-GB"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service continues.</a:t>
            </a:r>
            <a:endParaRPr lang="en-GB" sz="1200" kern="1200" dirty="0" smtClean="0">
              <a:solidFill>
                <a:schemeClr val="tx1"/>
              </a:solidFill>
              <a:effectLst/>
              <a:latin typeface="+mn-lt"/>
              <a:ea typeface="+mn-ea"/>
              <a:cs typeface="+mn-cs"/>
            </a:endParaRPr>
          </a:p>
          <a:p>
            <a:pPr lvl="0"/>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21182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Work with children and young people has long been valued and emphasized in the Methodist Church. Some people are trained and commissioned to devote particular attention to this work. This service may be used when new Workers with Children and Young People are commissioned, but it is primarily intended as an Annual Commissioning Service for all such Workers within a local church.</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8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The Annual Commissioning of Workers with Children and Young People </a:t>
            </a:r>
            <a:r>
              <a:rPr lang="en-US" sz="1200" kern="1200" dirty="0" smtClean="0">
                <a:solidFill>
                  <a:schemeClr val="tx1"/>
                </a:solidFill>
                <a:effectLst/>
                <a:latin typeface="+mn-lt"/>
                <a:ea typeface="+mn-ea"/>
                <a:cs typeface="+mn-cs"/>
              </a:rPr>
              <a:t>should normally take place after the sermon during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It is desirable that the children and young people of the church should be present.</a:t>
            </a:r>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7188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INTRODUCTION</a:t>
            </a:r>
            <a:endParaRPr lang="en-GB"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Work with children and young people has long been valued and emphasized in the Methodist Church. Some people are trained and commissioned to devote particular attention to this work. This service may be used when new Workers with Children and Young People are commissioned, but it is primarily intended as an Annual Commissioning Service for all such Workers within a local church.</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8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NOTES</a:t>
            </a:r>
            <a:endParaRPr lang="en-GB" sz="1200" b="1" kern="1200" dirty="0" smtClean="0">
              <a:solidFill>
                <a:schemeClr val="tx1"/>
              </a:solidFill>
              <a:effectLst/>
              <a:latin typeface="+mn-lt"/>
              <a:ea typeface="+mn-ea"/>
              <a:cs typeface="+mn-cs"/>
            </a:endParaRPr>
          </a:p>
          <a:p>
            <a:pPr lvl="1"/>
            <a:r>
              <a:rPr lang="en-US" sz="1200" b="1" i="1" kern="1200" dirty="0" smtClean="0">
                <a:solidFill>
                  <a:schemeClr val="tx1"/>
                </a:solidFill>
                <a:effectLst/>
                <a:latin typeface="+mn-lt"/>
                <a:ea typeface="+mn-ea"/>
                <a:cs typeface="+mn-cs"/>
              </a:rPr>
              <a:t>The Annual Commissioning of Workers with Children and Young People </a:t>
            </a:r>
            <a:r>
              <a:rPr lang="en-US" sz="1200" kern="1200" dirty="0" smtClean="0">
                <a:solidFill>
                  <a:schemeClr val="tx1"/>
                </a:solidFill>
                <a:effectLst/>
                <a:latin typeface="+mn-lt"/>
                <a:ea typeface="+mn-ea"/>
                <a:cs typeface="+mn-cs"/>
              </a:rPr>
              <a:t>should normally take place after the sermon during a celebration of </a:t>
            </a:r>
            <a:r>
              <a:rPr lang="en-US" sz="1200" b="1" i="1" kern="1200" dirty="0" smtClean="0">
                <a:solidFill>
                  <a:schemeClr val="tx1"/>
                </a:solidFill>
                <a:effectLst/>
                <a:latin typeface="+mn-lt"/>
                <a:ea typeface="+mn-ea"/>
                <a:cs typeface="+mn-cs"/>
              </a:rPr>
              <a:t>Holy Communion</a:t>
            </a:r>
            <a:r>
              <a:rPr lang="en-US" sz="1200" kern="1200" dirty="0" smtClean="0">
                <a:solidFill>
                  <a:schemeClr val="tx1"/>
                </a:solidFill>
                <a:effectLst/>
                <a:latin typeface="+mn-lt"/>
                <a:ea typeface="+mn-ea"/>
                <a:cs typeface="+mn-cs"/>
              </a:rPr>
              <a:t>.</a:t>
            </a:r>
            <a:endParaRPr lang="en-GB" sz="1600" kern="1200" dirty="0" smtClean="0">
              <a:solidFill>
                <a:schemeClr val="tx1"/>
              </a:solidFill>
              <a:effectLst/>
              <a:latin typeface="+mn-lt"/>
              <a:ea typeface="+mn-ea"/>
              <a:cs typeface="+mn-cs"/>
            </a:endParaRP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It </a:t>
            </a:r>
            <a:r>
              <a:rPr lang="en-US" sz="1200" kern="1200" dirty="0" smtClean="0">
                <a:solidFill>
                  <a:schemeClr val="tx1"/>
                </a:solidFill>
                <a:effectLst/>
                <a:latin typeface="+mn-lt"/>
                <a:ea typeface="+mn-ea"/>
                <a:cs typeface="+mn-cs"/>
              </a:rPr>
              <a:t>is desirable that the children and young people of the church should be present.</a:t>
            </a:r>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ltLang="en-US" i="1" dirty="0" smtClean="0"/>
              <a:t>(p. 347) </a:t>
            </a:r>
            <a:r>
              <a:rPr lang="en-US" altLang="en-US" b="1" i="0" dirty="0" smtClean="0"/>
              <a:t>1</a:t>
            </a:r>
            <a:r>
              <a:rPr lang="en-US" altLang="en-US" b="1" i="0" baseline="0" dirty="0" smtClean="0"/>
              <a:t> </a:t>
            </a:r>
            <a:r>
              <a:rPr lang="en-US" sz="1200" kern="1200" dirty="0" smtClean="0">
                <a:solidFill>
                  <a:schemeClr val="tx1"/>
                </a:solidFill>
                <a:effectLst/>
                <a:latin typeface="+mn-lt"/>
                <a:ea typeface="+mn-ea"/>
                <a:cs typeface="+mn-cs"/>
              </a:rPr>
              <a:t>This or some other prayer: </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348)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52083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348)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3456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348)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82818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348)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85277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US" altLang="en-US" i="1" dirty="0" smtClean="0"/>
              <a:t>(p. 348) </a:t>
            </a:r>
            <a:r>
              <a:rPr lang="en-US" altLang="en-US" b="1" i="0" dirty="0" smtClean="0"/>
              <a:t>2</a:t>
            </a:r>
            <a:r>
              <a:rPr lang="en-US" altLang="en-US" b="1" i="0" baseline="0" dirty="0" smtClean="0"/>
              <a:t>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96987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349)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C text slid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45117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PREPARATION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MC text Admiss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COMMISSIONING</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75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0" dirty="0">
                <a:solidFill>
                  <a:srgbClr val="C00000"/>
                </a:solidFill>
                <a:latin typeface="Arial" panose="020B0604020202020204" pitchFamily="34" charset="0"/>
                <a:cs typeface="Arial" panose="020B0604020202020204" pitchFamily="34" charset="0"/>
              </a:rPr>
              <a:t>THE GATHERING OF THE PEOPLE OF GOD</a:t>
            </a:r>
            <a:endParaRPr lang="en-US" altLang="en-US" sz="1200" b="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932097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047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77253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60114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GATHERING OF THE PEOPLE OF GOD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930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MINISTRY OF THE WORD</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07292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COVENANT</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580469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LORD’S SUPPER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89450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PRAYERS AND DISMISSAL</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214712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MINISTRY OF THE WORD</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7628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49EFD-D7B6-2B4D-B9A1-DEB16903FE75}"/>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THE LORD’S SUPPER</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3961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FFD2AF7-289F-B34A-9B30-AE86E8645E18}"/>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a:solidFill>
                  <a:srgbClr val="C00000"/>
                </a:solidFill>
                <a:latin typeface="Arial" panose="020B0604020202020204" pitchFamily="34" charset="0"/>
                <a:cs typeface="Arial" panose="020B0604020202020204" pitchFamily="34" charset="0"/>
              </a:rPr>
              <a:t>PRAYERS AND DISMISSAL</a:t>
            </a:r>
            <a:endParaRPr lang="en-US" altLang="en-US" sz="1200"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Franklin Gothic Medium" panose="020B06030201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376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image" Target="../media/image1.png"/><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theme" Target="../theme/theme5.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 id="2147483675" r:id="rId12"/>
    <p:sldLayoutId id="2147483676"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53435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2659702"/>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annual commissioning of pastoral visitors and class leaders</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342900" indent="-342900" eaLnBrk="0" fontAlgn="base" hangingPunct="0">
              <a:lnSpc>
                <a:spcPct val="107000"/>
              </a:lnSpc>
              <a:spcBef>
                <a:spcPct val="0"/>
              </a:spcBef>
              <a:spcAft>
                <a:spcPts val="800"/>
              </a:spcAft>
              <a:buFont typeface="Symbol" panose="05050102010706020507" pitchFamily="18" charset="2"/>
              <a:buChar char=""/>
              <a:defRPr/>
            </a:pPr>
            <a:r>
              <a:rPr lang="en-GB" sz="1600" dirty="0" smtClean="0">
                <a:solidFill>
                  <a:prstClr val="black"/>
                </a:solidFill>
                <a:latin typeface="Arial" panose="020B0604020202020204" pitchFamily="34" charset="0"/>
                <a:cs typeface="Arial" panose="020B0604020202020204" pitchFamily="34" charset="0"/>
              </a:rPr>
              <a:t>All </a:t>
            </a:r>
            <a:r>
              <a:rPr lang="en-GB" sz="1600" dirty="0">
                <a:solidFill>
                  <a:prstClr val="black"/>
                </a:solidFill>
                <a:latin typeface="Arial" panose="020B0604020202020204" pitchFamily="34" charset="0"/>
                <a:cs typeface="Arial" panose="020B0604020202020204" pitchFamily="34" charset="0"/>
              </a:rPr>
              <a:t>material </a:t>
            </a:r>
            <a:r>
              <a:rPr lang="en-GB" sz="1600" dirty="0" smtClean="0">
                <a:solidFill>
                  <a:prstClr val="black"/>
                </a:solidFill>
                <a:latin typeface="Arial" panose="020B0604020202020204" pitchFamily="34" charset="0"/>
                <a:cs typeface="Arial" panose="020B0604020202020204" pitchFamily="34" charset="0"/>
              </a:rPr>
              <a:t>is </a:t>
            </a:r>
            <a:r>
              <a:rPr lang="en-GB" sz="1600" dirty="0">
                <a:solidFill>
                  <a:prstClr val="black"/>
                </a:solidFill>
                <a:latin typeface="Arial" panose="020B0604020202020204" pitchFamily="34" charset="0"/>
                <a:cs typeface="Arial" panose="020B0604020202020204" pitchFamily="34" charset="0"/>
              </a:rPr>
              <a:t>© Trustees for Methodist Church Purposes, 1999.</a:t>
            </a:r>
          </a:p>
          <a:p>
            <a:pPr marL="342900" marR="0" lvl="0" indent="-342900" algn="l" defTabSz="914400" rtl="0" eaLnBrk="0" fontAlgn="base" latinLnBrk="0" hangingPunct="0">
              <a:lnSpc>
                <a:spcPct val="107000"/>
              </a:lnSpc>
              <a:spcBef>
                <a:spcPct val="0"/>
              </a:spcBef>
              <a:spcAft>
                <a:spcPts val="800"/>
              </a:spcAft>
              <a:buClrTx/>
              <a:buSzTx/>
              <a:buFont typeface="Symbol" panose="05050102010706020507" pitchFamily="18" charset="2"/>
              <a:buChar char=""/>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4" y="671690"/>
            <a:ext cx="9465694"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i="1" dirty="0">
                <a:solidFill>
                  <a:srgbClr val="C00000"/>
                </a:solidFill>
                <a:latin typeface="+mn-lt"/>
              </a:rPr>
              <a:t>Those </a:t>
            </a:r>
            <a:r>
              <a:rPr lang="en-US" sz="2400" dirty="0">
                <a:solidFill>
                  <a:srgbClr val="C00000"/>
                </a:solidFill>
                <a:latin typeface="+mn-lt"/>
              </a:rPr>
              <a:t>to be commissioned </a:t>
            </a:r>
            <a:r>
              <a:rPr lang="en-US" sz="2400" i="1" dirty="0">
                <a:solidFill>
                  <a:srgbClr val="C00000"/>
                </a:solidFill>
                <a:latin typeface="+mn-lt"/>
              </a:rPr>
              <a:t>move </a:t>
            </a:r>
            <a:r>
              <a:rPr lang="en-US" sz="2400" dirty="0">
                <a:solidFill>
                  <a:srgbClr val="C00000"/>
                </a:solidFill>
                <a:latin typeface="+mn-lt"/>
              </a:rPr>
              <a:t>to the front of the church as</a:t>
            </a:r>
            <a:endParaRPr lang="en-GB" sz="2400" dirty="0">
              <a:solidFill>
                <a:srgbClr val="C00000"/>
              </a:solidFill>
              <a:latin typeface="+mn-lt"/>
            </a:endParaRPr>
          </a:p>
          <a:p>
            <a:r>
              <a:rPr lang="en-US" sz="2400" i="1" dirty="0">
                <a:solidFill>
                  <a:srgbClr val="C00000"/>
                </a:solidFill>
                <a:latin typeface="+mn-lt"/>
              </a:rPr>
              <a:t>their names are read</a:t>
            </a:r>
            <a:r>
              <a:rPr lang="en-US" sz="2400" dirty="0">
                <a:solidFill>
                  <a:srgbClr val="C00000"/>
                </a:solidFill>
                <a:latin typeface="+mn-lt"/>
              </a:rPr>
              <a:t>. The minister then says</a:t>
            </a:r>
            <a:r>
              <a:rPr lang="en-US" sz="2400" dirty="0" smtClean="0">
                <a:solidFill>
                  <a:srgbClr val="C00000"/>
                </a:solidFill>
                <a:latin typeface="+mn-lt"/>
              </a:rPr>
              <a:t>:</a:t>
            </a:r>
          </a:p>
          <a:p>
            <a:endParaRPr lang="en-GB" sz="2400" dirty="0">
              <a:solidFill>
                <a:srgbClr val="C00000"/>
              </a:solidFill>
              <a:latin typeface="+mn-lt"/>
            </a:endParaRPr>
          </a:p>
          <a:p>
            <a:r>
              <a:rPr lang="en-US" sz="3600" i="1" dirty="0">
                <a:latin typeface="+mn-lt"/>
              </a:rPr>
              <a:t>Sisters and brothers, </a:t>
            </a:r>
            <a:r>
              <a:rPr lang="en-US" sz="3600" dirty="0" smtClean="0">
                <a:latin typeface="+mn-lt"/>
              </a:rPr>
              <a:t>do </a:t>
            </a:r>
            <a:r>
              <a:rPr lang="en-US" sz="3600" dirty="0">
                <a:latin typeface="+mn-lt"/>
              </a:rPr>
              <a:t>you believe that you are called by God through the Church to work with children and young people?</a:t>
            </a:r>
            <a:endParaRPr lang="en-GB" sz="3600" dirty="0">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I do so believe</a:t>
            </a:r>
            <a:r>
              <a:rPr lang="en-US" sz="3600" dirty="0" smtClean="0">
                <a:latin typeface="+mn-lt"/>
              </a:rPr>
              <a:t>.</a:t>
            </a:r>
          </a:p>
          <a:p>
            <a:endParaRPr lang="en-GB" sz="2800" dirty="0">
              <a:latin typeface="+mn-lt"/>
            </a:endParaRPr>
          </a:p>
          <a:p>
            <a:r>
              <a:rPr lang="en-US" sz="3600" dirty="0">
                <a:latin typeface="+mn-lt"/>
              </a:rPr>
              <a:t>Will you be diligent in preparation and continue to </a:t>
            </a:r>
            <a:r>
              <a:rPr lang="en-US" sz="3600" dirty="0" smtClean="0">
                <a:latin typeface="+mn-lt"/>
              </a:rPr>
              <a:t>equip yourself </a:t>
            </a:r>
            <a:r>
              <a:rPr lang="en-US" sz="3600" dirty="0">
                <a:latin typeface="+mn-lt"/>
              </a:rPr>
              <a:t>for this ministry?</a:t>
            </a:r>
            <a:endParaRPr lang="en-GB" sz="3600" dirty="0">
              <a:latin typeface="+mn-lt"/>
            </a:endParaRPr>
          </a:p>
          <a:p>
            <a:r>
              <a:rPr lang="en-US" sz="2400" dirty="0" smtClean="0">
                <a:solidFill>
                  <a:srgbClr val="C00000"/>
                </a:solidFill>
                <a:latin typeface="+mn-lt"/>
              </a:rPr>
              <a:t>Answer</a:t>
            </a:r>
            <a:r>
              <a:rPr lang="en-US" sz="2400" dirty="0">
                <a:solidFill>
                  <a:srgbClr val="C00000"/>
                </a:solidFill>
                <a:latin typeface="+mn-lt"/>
              </a:rPr>
              <a:t>: </a:t>
            </a:r>
            <a:r>
              <a:rPr lang="en-US" sz="3600" dirty="0">
                <a:latin typeface="+mn-lt"/>
              </a:rPr>
              <a:t>With God’s help, I will. </a:t>
            </a:r>
            <a:endParaRPr lang="en-US" sz="3600" dirty="0" smtClean="0">
              <a:latin typeface="+mn-lt"/>
            </a:endParaRP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96091" y="519290"/>
            <a:ext cx="9465694"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2400" dirty="0" smtClean="0">
                <a:solidFill>
                  <a:srgbClr val="C00000"/>
                </a:solidFill>
                <a:latin typeface="+mn-lt"/>
              </a:rPr>
              <a:t>A child or young person, or the minister, </a:t>
            </a:r>
            <a:r>
              <a:rPr lang="en-US" sz="2400" dirty="0">
                <a:solidFill>
                  <a:srgbClr val="C00000"/>
                </a:solidFill>
                <a:latin typeface="+mn-lt"/>
              </a:rPr>
              <a:t>says</a:t>
            </a:r>
            <a:r>
              <a:rPr lang="en-US" sz="2400" dirty="0" smtClean="0">
                <a:solidFill>
                  <a:srgbClr val="C00000"/>
                </a:solidFill>
                <a:latin typeface="+mn-lt"/>
              </a:rPr>
              <a:t>:</a:t>
            </a:r>
          </a:p>
          <a:p>
            <a:endParaRPr lang="en-GB" sz="2400" dirty="0">
              <a:solidFill>
                <a:srgbClr val="C00000"/>
              </a:solidFill>
              <a:latin typeface="+mn-lt"/>
            </a:endParaRPr>
          </a:p>
          <a:p>
            <a:pPr lvl="0"/>
            <a:r>
              <a:rPr lang="en-US" sz="3600" dirty="0">
                <a:latin typeface="+mn-lt"/>
              </a:rPr>
              <a:t>Let us pray.</a:t>
            </a:r>
            <a:endParaRPr lang="en-GB" sz="3600" dirty="0">
              <a:latin typeface="+mn-lt"/>
            </a:endParaRPr>
          </a:p>
          <a:p>
            <a:r>
              <a:rPr lang="en-US" sz="3600" dirty="0">
                <a:latin typeface="+mn-lt"/>
              </a:rPr>
              <a:t>Loving God, we thank you for </a:t>
            </a:r>
            <a:r>
              <a:rPr lang="en-US" sz="3600" i="1" dirty="0">
                <a:latin typeface="+mn-lt"/>
              </a:rPr>
              <a:t>those </a:t>
            </a:r>
            <a:r>
              <a:rPr lang="en-US" sz="3600" dirty="0">
                <a:latin typeface="+mn-lt"/>
              </a:rPr>
              <a:t>who </a:t>
            </a:r>
            <a:r>
              <a:rPr lang="en-US" sz="3600" i="1" dirty="0">
                <a:latin typeface="+mn-lt"/>
              </a:rPr>
              <a:t>have </a:t>
            </a:r>
            <a:r>
              <a:rPr lang="en-US" sz="3600" dirty="0">
                <a:latin typeface="+mn-lt"/>
              </a:rPr>
              <a:t>responded to your call. We pray that your Holy Spirit may inspire </a:t>
            </a:r>
            <a:r>
              <a:rPr lang="en-US" sz="3600" i="1" dirty="0">
                <a:latin typeface="+mn-lt"/>
              </a:rPr>
              <a:t>them </a:t>
            </a:r>
            <a:r>
              <a:rPr lang="en-US" sz="3600" dirty="0">
                <a:latin typeface="+mn-lt"/>
              </a:rPr>
              <a:t>as </a:t>
            </a:r>
            <a:r>
              <a:rPr lang="en-US" sz="3600" i="1" dirty="0">
                <a:latin typeface="+mn-lt"/>
              </a:rPr>
              <a:t>they undertake </a:t>
            </a:r>
            <a:r>
              <a:rPr lang="en-US" sz="3600" dirty="0">
                <a:latin typeface="+mn-lt"/>
              </a:rPr>
              <a:t>this ministry in your name</a:t>
            </a:r>
            <a:r>
              <a:rPr lang="en-US" sz="3600" dirty="0" smtClean="0">
                <a:latin typeface="+mn-lt"/>
              </a:rPr>
              <a:t>.</a:t>
            </a:r>
          </a:p>
          <a:p>
            <a:endParaRPr lang="en-GB" sz="3600" dirty="0">
              <a:latin typeface="+mn-lt"/>
            </a:endParaRPr>
          </a:p>
          <a:p>
            <a:r>
              <a:rPr lang="en-US" sz="3600" b="1" dirty="0">
                <a:latin typeface="+mn-lt"/>
              </a:rPr>
              <a:t>By </a:t>
            </a:r>
            <a:r>
              <a:rPr lang="en-US" sz="3600" b="1" i="1" dirty="0">
                <a:latin typeface="+mn-lt"/>
              </a:rPr>
              <a:t>their </a:t>
            </a:r>
            <a:r>
              <a:rPr lang="en-US" sz="3600" b="1" dirty="0">
                <a:latin typeface="+mn-lt"/>
              </a:rPr>
              <a:t>encouragement and example, may </a:t>
            </a:r>
            <a:r>
              <a:rPr lang="en-US" sz="3600" b="1" i="1" dirty="0">
                <a:latin typeface="+mn-lt"/>
              </a:rPr>
              <a:t>they </a:t>
            </a:r>
            <a:r>
              <a:rPr lang="en-US" sz="3600" b="1" dirty="0">
                <a:latin typeface="+mn-lt"/>
              </a:rPr>
              <a:t>enable others to discover new life in Christ. Amen.</a:t>
            </a:r>
            <a:endParaRPr lang="en-GB" sz="3600" dirty="0">
              <a:latin typeface="+mn-lt"/>
            </a:endParaRPr>
          </a:p>
        </p:txBody>
      </p:sp>
    </p:spTree>
    <p:extLst>
      <p:ext uri="{BB962C8B-B14F-4D97-AF65-F5344CB8AC3E}">
        <p14:creationId xmlns:p14="http://schemas.microsoft.com/office/powerpoint/2010/main" val="106466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people stand. The minister says to them</a:t>
            </a:r>
            <a:r>
              <a:rPr lang="en-US" sz="2400" dirty="0" smtClean="0">
                <a:solidFill>
                  <a:srgbClr val="C00000"/>
                </a:solidFill>
                <a:latin typeface="+mn-lt"/>
              </a:rPr>
              <a:t>:</a:t>
            </a:r>
          </a:p>
          <a:p>
            <a:pPr lvl="0"/>
            <a:endParaRPr lang="en-GB" sz="2400" dirty="0">
              <a:solidFill>
                <a:srgbClr val="C00000"/>
              </a:solidFill>
              <a:latin typeface="+mn-lt"/>
            </a:endParaRPr>
          </a:p>
          <a:p>
            <a:r>
              <a:rPr lang="en-US" sz="3600" dirty="0">
                <a:latin typeface="+mn-lt"/>
              </a:rPr>
              <a:t>Members of the Body of Christ, will you encourage in </a:t>
            </a:r>
            <a:r>
              <a:rPr lang="en-US" sz="3600" i="1" dirty="0">
                <a:latin typeface="+mn-lt"/>
              </a:rPr>
              <a:t>their </a:t>
            </a:r>
            <a:r>
              <a:rPr lang="en-US" sz="3600" dirty="0">
                <a:latin typeface="+mn-lt"/>
              </a:rPr>
              <a:t>ministry </a:t>
            </a:r>
            <a:r>
              <a:rPr lang="en-US" sz="3600" i="1" dirty="0">
                <a:latin typeface="+mn-lt"/>
              </a:rPr>
              <a:t>these Workers </a:t>
            </a:r>
            <a:r>
              <a:rPr lang="en-US" sz="3600" dirty="0">
                <a:latin typeface="+mn-lt"/>
              </a:rPr>
              <a:t>with Children and Young People, and support </a:t>
            </a:r>
            <a:r>
              <a:rPr lang="en-US" sz="3600" i="1" dirty="0">
                <a:latin typeface="+mn-lt"/>
              </a:rPr>
              <a:t>them </a:t>
            </a:r>
            <a:r>
              <a:rPr lang="en-US" sz="3600" dirty="0">
                <a:latin typeface="+mn-lt"/>
              </a:rPr>
              <a:t>with your prayers?</a:t>
            </a:r>
            <a:endParaRPr lang="en-GB" sz="3600" dirty="0">
              <a:latin typeface="+mn-lt"/>
            </a:endParaRPr>
          </a:p>
          <a:p>
            <a:endParaRPr lang="en-GB" sz="3600" dirty="0">
              <a:latin typeface="+mn-lt"/>
            </a:endParaRPr>
          </a:p>
          <a:p>
            <a:r>
              <a:rPr lang="en-US" sz="3600" b="1" dirty="0">
                <a:latin typeface="+mn-lt"/>
              </a:rPr>
              <a:t>With God’s help, we will</a:t>
            </a:r>
            <a:r>
              <a:rPr lang="en-US" sz="3600" b="1" dirty="0" smtClean="0">
                <a:latin typeface="+mn-lt"/>
              </a:rPr>
              <a:t>.</a:t>
            </a:r>
            <a:endParaRPr lang="en-GB" sz="3600" dirty="0">
              <a:latin typeface="+mn-lt"/>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0"/>
            <a:ext cx="921528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mn-lt"/>
              </a:rPr>
              <a:t>The minister gives the hand of fellowship to </a:t>
            </a:r>
            <a:r>
              <a:rPr lang="en-US" sz="2400" dirty="0" smtClean="0">
                <a:solidFill>
                  <a:srgbClr val="C00000"/>
                </a:solidFill>
                <a:latin typeface="+mn-lt"/>
              </a:rPr>
              <a:t>each Worker with Children and Young People.</a:t>
            </a:r>
          </a:p>
          <a:p>
            <a:pPr lvl="0"/>
            <a:endParaRPr lang="en-GB" sz="2400" dirty="0">
              <a:solidFill>
                <a:srgbClr val="C00000"/>
              </a:solidFill>
              <a:latin typeface="+mn-lt"/>
            </a:endParaRPr>
          </a:p>
        </p:txBody>
      </p:sp>
    </p:spTree>
    <p:extLst>
      <p:ext uri="{BB962C8B-B14F-4D97-AF65-F5344CB8AC3E}">
        <p14:creationId xmlns:p14="http://schemas.microsoft.com/office/powerpoint/2010/main" val="1899643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ANNUAL COMMISSIONING OF </a:t>
            </a:r>
            <a:r>
              <a:rPr lang="en-US" sz="4400" b="1" dirty="0" smtClean="0"/>
              <a:t>WORKERS WITH CHILDREN AND YOUNG PEOPLE</a:t>
            </a:r>
            <a:endParaRPr lang="en-GB" sz="4400" b="1" dirty="0"/>
          </a:p>
        </p:txBody>
      </p:sp>
    </p:spTree>
    <p:extLst>
      <p:ext uri="{BB962C8B-B14F-4D97-AF65-F5344CB8AC3E}">
        <p14:creationId xmlns:p14="http://schemas.microsoft.com/office/powerpoint/2010/main" val="62736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17351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GB" sz="4400" dirty="0"/>
              <a:t/>
            </a:r>
            <a:br>
              <a:rPr lang="en-GB" sz="4400" dirty="0"/>
            </a:br>
            <a:r>
              <a:rPr lang="en-US" sz="4400" dirty="0"/>
              <a:t/>
            </a:r>
            <a:br>
              <a:rPr lang="en-US" sz="4400" dirty="0"/>
            </a:br>
            <a:r>
              <a:rPr lang="en-US" sz="4400" b="1" dirty="0"/>
              <a:t>THE ANNUAL COMMISSIONING OF </a:t>
            </a:r>
            <a:r>
              <a:rPr lang="en-US" sz="4400" b="1" dirty="0" smtClean="0"/>
              <a:t>WORKERS WITH CHILDREN AND YOUNG PEOPLE</a:t>
            </a:r>
            <a:endParaRPr lang="en-GB" sz="4400" b="1" dirty="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From our earliest days, O God,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 </a:t>
            </a:r>
            <a:r>
              <a:rPr lang="en-US" sz="3600" dirty="0">
                <a:latin typeface="Arial" panose="020B0604020202020204" pitchFamily="34" charset="0"/>
                <a:cs typeface="Arial" panose="020B0604020202020204" pitchFamily="34" charset="0"/>
              </a:rPr>
              <a:t>call us by name.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Make our ears attentive to your voice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our spirits eager to respond,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having heard your word in Jesus,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may draw others to be his disciples.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a:solidFill>
                  <a:srgbClr val="C00000"/>
                </a:solidFill>
                <a:latin typeface="Arial" panose="020B0604020202020204" pitchFamily="34" charset="0"/>
                <a:cs typeface="Arial" panose="020B0604020202020204" pitchFamily="34" charset="0"/>
              </a:rPr>
              <a:t>The minister says</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Today we commission </a:t>
            </a:r>
            <a:r>
              <a:rPr lang="en-US" sz="3600" i="1" dirty="0">
                <a:latin typeface="Arial" panose="020B0604020202020204" pitchFamily="34" charset="0"/>
                <a:cs typeface="Arial" panose="020B0604020202020204" pitchFamily="34" charset="0"/>
              </a:rPr>
              <a:t>those </a:t>
            </a:r>
            <a:r>
              <a:rPr lang="en-US" sz="3600" dirty="0">
                <a:latin typeface="Arial" panose="020B0604020202020204" pitchFamily="34" charset="0"/>
                <a:cs typeface="Arial" panose="020B0604020202020204" pitchFamily="34" charset="0"/>
              </a:rPr>
              <a:t>who </a:t>
            </a:r>
            <a:r>
              <a:rPr lang="en-US" sz="3600" i="1" dirty="0">
                <a:latin typeface="Arial" panose="020B0604020202020204" pitchFamily="34" charset="0"/>
                <a:cs typeface="Arial" panose="020B0604020202020204" pitchFamily="34" charset="0"/>
              </a:rPr>
              <a:t>offer themselves </a:t>
            </a:r>
            <a:r>
              <a:rPr lang="en-US" sz="3600" dirty="0">
                <a:latin typeface="Arial" panose="020B0604020202020204" pitchFamily="34" charset="0"/>
                <a:cs typeface="Arial" panose="020B0604020202020204" pitchFamily="34" charset="0"/>
              </a:rPr>
              <a:t>for service as </a:t>
            </a:r>
            <a:r>
              <a:rPr lang="en-US" sz="3600" i="1" dirty="0">
                <a:latin typeface="Arial" panose="020B0604020202020204" pitchFamily="34" charset="0"/>
                <a:cs typeface="Arial" panose="020B0604020202020204" pitchFamily="34" charset="0"/>
              </a:rPr>
              <a:t>W</a:t>
            </a:r>
            <a:r>
              <a:rPr lang="en-US" sz="3600" i="1" dirty="0" smtClean="0">
                <a:latin typeface="Arial" panose="020B0604020202020204" pitchFamily="34" charset="0"/>
                <a:cs typeface="Arial" panose="020B0604020202020204" pitchFamily="34" charset="0"/>
              </a:rPr>
              <a:t>orkers</a:t>
            </a:r>
            <a:r>
              <a:rPr lang="en-US" sz="3600" dirty="0" smtClean="0">
                <a:latin typeface="Arial" panose="020B0604020202020204" pitchFamily="34" charset="0"/>
                <a:cs typeface="Arial" panose="020B0604020202020204" pitchFamily="34" charset="0"/>
              </a:rPr>
              <a:t> with Children and Young People in </a:t>
            </a:r>
            <a:r>
              <a:rPr lang="en-US" sz="3600" dirty="0">
                <a:latin typeface="Arial" panose="020B0604020202020204" pitchFamily="34" charset="0"/>
                <a:cs typeface="Arial" panose="020B0604020202020204" pitchFamily="34" charset="0"/>
              </a:rPr>
              <a:t>the Methodist Church</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78206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1017915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are the Body of Christ</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each of us is a member of it</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 is one ministry of Christ</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in this ministry we all share</a:t>
            </a:r>
            <a:r>
              <a:rPr lang="en-US" sz="3600" b="1"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There are different ways of serving God</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it is the same Lord whom we serve</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059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9405431"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When children are baptized, we promise so to maintain the Church’s life of worship and service that they may grow in grace and in the knowledge and love of God and of his Son Jesus Christ our Lord. The Christian nurture of children and young people is thus the responsibility of the whole Church. In order that this ministry may be fulfilled, the Methodist Church appoints Workers with Children and Young People.</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025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9" y="480436"/>
            <a:ext cx="963989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It </a:t>
            </a:r>
            <a:r>
              <a:rPr lang="en-US" sz="3600" dirty="0">
                <a:latin typeface="Arial" panose="020B0604020202020204" pitchFamily="34" charset="0"/>
                <a:cs typeface="Arial" panose="020B0604020202020204" pitchFamily="34" charset="0"/>
              </a:rPr>
              <a:t>is their privilege and responsibility, in the name of Christ and on behalf of the whole Church:</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to </a:t>
            </a:r>
            <a:r>
              <a:rPr lang="en-US" sz="3600" dirty="0">
                <a:latin typeface="Arial" panose="020B0604020202020204" pitchFamily="34" charset="0"/>
                <a:cs typeface="Arial" panose="020B0604020202020204" pitchFamily="34" charset="0"/>
              </a:rPr>
              <a:t>pray regularly for those in their care;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to </a:t>
            </a:r>
            <a:r>
              <a:rPr lang="en-US" sz="3600" dirty="0">
                <a:latin typeface="Arial" panose="020B0604020202020204" pitchFamily="34" charset="0"/>
                <a:cs typeface="Arial" panose="020B0604020202020204" pitchFamily="34" charset="0"/>
              </a:rPr>
              <a:t>offer, by word and deed, a Christian </a:t>
            </a:r>
            <a:r>
              <a:rPr lang="en-US" sz="3600" dirty="0" smtClean="0">
                <a:latin typeface="Arial" panose="020B0604020202020204" pitchFamily="34" charset="0"/>
                <a:cs typeface="Arial" panose="020B0604020202020204" pitchFamily="34" charset="0"/>
              </a:rPr>
              <a:t>	example</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to guide them in their journey of faith.</a:t>
            </a:r>
            <a:endParaRPr lang="en-GB" sz="3600" dirty="0">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134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1754938" y="480436"/>
            <a:ext cx="976884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all these things, they will seek for themselves and for those in their care a deepening experience of God’s grace in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Without God’s help no one can exercise this ministry; but the Holy Spirit has been given to us, and is our Helper and Counsellor.</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946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COMMISSIONING</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2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1031</Words>
  <Application>Microsoft Office PowerPoint</Application>
  <PresentationFormat>Widescreen</PresentationFormat>
  <Paragraphs>100</Paragraphs>
  <Slides>14</Slides>
  <Notes>14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14</vt:i4>
      </vt:variant>
    </vt:vector>
  </HeadingPairs>
  <TitlesOfParts>
    <vt:vector size="25" baseType="lpstr">
      <vt:lpstr>Arial</vt:lpstr>
      <vt:lpstr>Calibri</vt:lpstr>
      <vt:lpstr>Calibri Light</vt:lpstr>
      <vt:lpstr>Franklin Gothic Book</vt:lpstr>
      <vt:lpstr>Franklin Gothic Medium</vt:lpstr>
      <vt:lpstr>Symbol</vt:lpstr>
      <vt:lpstr>1_MC text slide</vt:lpstr>
      <vt:lpstr>3573 MC Powerpoint – new brand</vt:lpstr>
      <vt:lpstr>MC Section slide</vt:lpstr>
      <vt:lpstr>MC text slide</vt:lpstr>
      <vt:lpstr>2_MC text slide</vt:lpstr>
      <vt:lpstr>PowerPoint Presentation</vt:lpstr>
      <vt:lpstr>  THE ANNUAL COMMISSIONING OF WORKERS WITH CHILDREN AND YOUNG PEOPLE</vt:lpstr>
      <vt:lpstr>PowerPoint Presentation</vt:lpstr>
      <vt:lpstr>PowerPoint Presentation</vt:lpstr>
      <vt:lpstr>PowerPoint Presentation</vt:lpstr>
      <vt:lpstr>PowerPoint Presentation</vt:lpstr>
      <vt:lpstr>PowerPoint Presentation</vt:lpstr>
      <vt:lpstr>PowerPoint Presentation</vt:lpstr>
      <vt:lpstr>THE COMMISSIONING</vt:lpstr>
      <vt:lpstr>PowerPoint Presentation</vt:lpstr>
      <vt:lpstr>PowerPoint Presentation</vt:lpstr>
      <vt:lpstr>PowerPoint Presentation</vt:lpstr>
      <vt:lpstr>PowerPoint Presentation</vt:lpstr>
      <vt:lpstr>  THE ANNUAL COMMISSIONING OF WORKERS WITH CHILDREN AND YOUNG PEOPLE</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Rebecca Goldsmith</cp:lastModifiedBy>
  <cp:revision>50</cp:revision>
  <dcterms:created xsi:type="dcterms:W3CDTF">2022-11-15T14:42:56Z</dcterms:created>
  <dcterms:modified xsi:type="dcterms:W3CDTF">2023-09-11T12:26:19Z</dcterms:modified>
</cp:coreProperties>
</file>