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76"/>
  </p:notesMasterIdLst>
  <p:sldIdLst>
    <p:sldId id="257" r:id="rId6"/>
    <p:sldId id="258" r:id="rId7"/>
    <p:sldId id="267" r:id="rId8"/>
    <p:sldId id="261" r:id="rId9"/>
    <p:sldId id="407" r:id="rId10"/>
    <p:sldId id="339" r:id="rId11"/>
    <p:sldId id="459" r:id="rId12"/>
    <p:sldId id="460" r:id="rId13"/>
    <p:sldId id="461" r:id="rId14"/>
    <p:sldId id="462" r:id="rId15"/>
    <p:sldId id="431" r:id="rId16"/>
    <p:sldId id="463" r:id="rId17"/>
    <p:sldId id="464" r:id="rId18"/>
    <p:sldId id="340" r:id="rId19"/>
    <p:sldId id="404" r:id="rId20"/>
    <p:sldId id="269" r:id="rId21"/>
    <p:sldId id="410" r:id="rId22"/>
    <p:sldId id="411" r:id="rId23"/>
    <p:sldId id="412" r:id="rId24"/>
    <p:sldId id="413" r:id="rId25"/>
    <p:sldId id="414" r:id="rId26"/>
    <p:sldId id="345" r:id="rId27"/>
    <p:sldId id="270" r:id="rId28"/>
    <p:sldId id="465" r:id="rId29"/>
    <p:sldId id="346" r:id="rId30"/>
    <p:sldId id="466" r:id="rId31"/>
    <p:sldId id="467" r:id="rId32"/>
    <p:sldId id="468" r:id="rId33"/>
    <p:sldId id="469" r:id="rId34"/>
    <p:sldId id="470" r:id="rId35"/>
    <p:sldId id="446" r:id="rId36"/>
    <p:sldId id="447" r:id="rId37"/>
    <p:sldId id="448" r:id="rId38"/>
    <p:sldId id="449" r:id="rId39"/>
    <p:sldId id="471" r:id="rId40"/>
    <p:sldId id="434" r:id="rId41"/>
    <p:sldId id="472" r:id="rId42"/>
    <p:sldId id="435" r:id="rId43"/>
    <p:sldId id="416" r:id="rId44"/>
    <p:sldId id="474" r:id="rId45"/>
    <p:sldId id="473" r:id="rId46"/>
    <p:sldId id="475" r:id="rId47"/>
    <p:sldId id="476" r:id="rId48"/>
    <p:sldId id="477" r:id="rId49"/>
    <p:sldId id="478" r:id="rId50"/>
    <p:sldId id="479" r:id="rId51"/>
    <p:sldId id="480" r:id="rId52"/>
    <p:sldId id="481" r:id="rId53"/>
    <p:sldId id="482" r:id="rId54"/>
    <p:sldId id="483" r:id="rId55"/>
    <p:sldId id="436" r:id="rId56"/>
    <p:sldId id="498" r:id="rId57"/>
    <p:sldId id="499" r:id="rId58"/>
    <p:sldId id="418" r:id="rId59"/>
    <p:sldId id="484" r:id="rId60"/>
    <p:sldId id="485" r:id="rId61"/>
    <p:sldId id="486" r:id="rId62"/>
    <p:sldId id="487" r:id="rId63"/>
    <p:sldId id="493" r:id="rId64"/>
    <p:sldId id="437" r:id="rId65"/>
    <p:sldId id="488" r:id="rId66"/>
    <p:sldId id="425" r:id="rId67"/>
    <p:sldId id="426" r:id="rId68"/>
    <p:sldId id="496" r:id="rId69"/>
    <p:sldId id="497" r:id="rId70"/>
    <p:sldId id="441" r:id="rId71"/>
    <p:sldId id="442" r:id="rId72"/>
    <p:sldId id="494" r:id="rId73"/>
    <p:sldId id="495" r:id="rId74"/>
    <p:sldId id="458"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66543" autoAdjust="0"/>
  </p:normalViewPr>
  <p:slideViewPr>
    <p:cSldViewPr snapToGrid="0">
      <p:cViewPr varScale="1">
        <p:scale>
          <a:sx n="65" d="100"/>
          <a:sy n="65" d="100"/>
        </p:scale>
        <p:origin x="1142" y="4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notesMaster" Target="notesMasters/notesMaster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241) *</a:t>
            </a:r>
            <a:r>
              <a:rPr lang="en-US" altLang="en-US" b="1" i="0" dirty="0" smtClean="0"/>
              <a:t>3 </a:t>
            </a:r>
            <a:r>
              <a:rPr lang="en-US" sz="1200" kern="1200" dirty="0" smtClean="0">
                <a:solidFill>
                  <a:schemeClr val="tx1"/>
                </a:solidFill>
                <a:effectLst/>
                <a:latin typeface="+mn-lt"/>
                <a:ea typeface="+mn-ea"/>
                <a:cs typeface="+mn-cs"/>
              </a:rPr>
              <a:t>The presiding minister says:</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21317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242) </a:t>
            </a:r>
            <a:r>
              <a:rPr lang="en-US" altLang="en-US" b="1" i="0" dirty="0" smtClean="0"/>
              <a:t>4</a:t>
            </a:r>
            <a:r>
              <a:rPr lang="en-US" altLang="en-US" b="1" i="0" baseline="0" dirty="0" smtClean="0"/>
              <a:t> </a:t>
            </a:r>
            <a:r>
              <a:rPr lang="en-US" sz="1200" b="1" i="1" kern="1200" dirty="0" smtClean="0">
                <a:solidFill>
                  <a:schemeClr val="tx1"/>
                </a:solidFill>
                <a:effectLst/>
                <a:latin typeface="+mn-lt"/>
                <a:ea typeface="+mn-ea"/>
                <a:cs typeface="+mn-cs"/>
              </a:rPr>
              <a:t>Glory to God in the highest</a:t>
            </a:r>
            <a:endParaRPr lang="en-US" altLang="en-US" b="1" dirty="0" smtClean="0"/>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texts of </a:t>
            </a:r>
            <a:r>
              <a:rPr lang="en-US" sz="1200" i="1" dirty="0" smtClean="0">
                <a:latin typeface="Arial" panose="020B0604020202020204" pitchFamily="34" charset="0"/>
                <a:cs typeface="Arial" panose="020B0604020202020204" pitchFamily="34" charset="0"/>
              </a:rPr>
              <a:t>Glory to God in the highest</a:t>
            </a:r>
            <a:r>
              <a:rPr lang="en-US" sz="1200"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Sursum</a:t>
            </a:r>
            <a:r>
              <a:rPr lang="en-US" sz="1200" i="1"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Corda</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Sanctus</a:t>
            </a:r>
            <a:r>
              <a:rPr lang="en-US" sz="1200" dirty="0" smtClean="0">
                <a:latin typeface="Arial" panose="020B0604020202020204" pitchFamily="34" charset="0"/>
                <a:cs typeface="Arial" panose="020B0604020202020204" pitchFamily="34" charset="0"/>
              </a:rPr>
              <a:t> and the left hand column version of the Lord’s Prayer are from </a:t>
            </a:r>
            <a:r>
              <a:rPr lang="en-US" sz="1200" b="1" dirty="0" smtClean="0">
                <a:latin typeface="Arial" panose="020B0604020202020204" pitchFamily="34" charset="0"/>
                <a:cs typeface="Arial" panose="020B0604020202020204" pitchFamily="34" charset="0"/>
              </a:rPr>
              <a:t>Praying Together</a:t>
            </a:r>
            <a:r>
              <a:rPr lang="en-US" sz="1200" dirty="0" smtClean="0">
                <a:latin typeface="Arial" panose="020B0604020202020204" pitchFamily="34" charset="0"/>
                <a:cs typeface="Arial" panose="020B0604020202020204" pitchFamily="34" charset="0"/>
              </a:rPr>
              <a:t>, © 1988 by the English Language Liturgical Consultation (ELLC).</a:t>
            </a:r>
            <a:endParaRPr lang="en-GB" sz="1200" dirty="0" smtClean="0">
              <a:latin typeface="Arial" panose="020B0604020202020204" pitchFamily="34" charset="0"/>
              <a:cs typeface="Arial" panose="020B0604020202020204" pitchFamily="34" charset="0"/>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34563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242) </a:t>
            </a:r>
            <a:r>
              <a:rPr lang="en-US" altLang="en-US" b="1" i="0" dirty="0" smtClean="0"/>
              <a:t>4</a:t>
            </a:r>
            <a:r>
              <a:rPr lang="en-US" altLang="en-US" b="1" i="0" baseline="0" dirty="0" smtClean="0"/>
              <a:t> </a:t>
            </a:r>
            <a:r>
              <a:rPr lang="en-US" sz="1200" b="1" i="1" kern="1200" dirty="0" smtClean="0">
                <a:solidFill>
                  <a:schemeClr val="tx1"/>
                </a:solidFill>
                <a:effectLst/>
                <a:latin typeface="+mn-lt"/>
                <a:ea typeface="+mn-ea"/>
                <a:cs typeface="+mn-cs"/>
              </a:rPr>
              <a:t>Glory to God in the highest</a:t>
            </a:r>
            <a:endParaRPr lang="en-US" altLang="en-US" b="1" dirty="0" smtClean="0"/>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texts of </a:t>
            </a:r>
            <a:r>
              <a:rPr lang="en-US" sz="1200" i="1" dirty="0" smtClean="0">
                <a:latin typeface="Arial" panose="020B0604020202020204" pitchFamily="34" charset="0"/>
                <a:cs typeface="Arial" panose="020B0604020202020204" pitchFamily="34" charset="0"/>
              </a:rPr>
              <a:t>Glory to God in the highest</a:t>
            </a:r>
            <a:r>
              <a:rPr lang="en-US" sz="1200"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Sursum</a:t>
            </a:r>
            <a:r>
              <a:rPr lang="en-US" sz="1200" i="1"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Corda</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Sanctus</a:t>
            </a:r>
            <a:r>
              <a:rPr lang="en-US" sz="1200" dirty="0" smtClean="0">
                <a:latin typeface="Arial" panose="020B0604020202020204" pitchFamily="34" charset="0"/>
                <a:cs typeface="Arial" panose="020B0604020202020204" pitchFamily="34" charset="0"/>
              </a:rPr>
              <a:t> and the left hand column version of the Lord’s Prayer are from </a:t>
            </a:r>
            <a:r>
              <a:rPr lang="en-US" sz="1200" b="1" dirty="0" smtClean="0">
                <a:latin typeface="Arial" panose="020B0604020202020204" pitchFamily="34" charset="0"/>
                <a:cs typeface="Arial" panose="020B0604020202020204" pitchFamily="34" charset="0"/>
              </a:rPr>
              <a:t>Praying Together</a:t>
            </a:r>
            <a:r>
              <a:rPr lang="en-US" sz="1200" dirty="0" smtClean="0">
                <a:latin typeface="Arial" panose="020B0604020202020204" pitchFamily="34" charset="0"/>
                <a:cs typeface="Arial" panose="020B0604020202020204" pitchFamily="34" charset="0"/>
              </a:rPr>
              <a:t>, © 1988 by the English Language Liturgical Consultation (ELLC).</a:t>
            </a:r>
            <a:endParaRPr lang="en-GB" sz="1200" dirty="0" smtClean="0">
              <a:latin typeface="Arial" panose="020B0604020202020204" pitchFamily="34" charset="0"/>
              <a:cs typeface="Arial" panose="020B0604020202020204" pitchFamily="34" charset="0"/>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55369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242) </a:t>
            </a:r>
            <a:r>
              <a:rPr lang="en-US" altLang="en-US" b="1" i="0" dirty="0" smtClean="0"/>
              <a:t>4</a:t>
            </a:r>
            <a:r>
              <a:rPr lang="en-US" altLang="en-US" b="1" i="0" baseline="0" dirty="0" smtClean="0"/>
              <a:t> </a:t>
            </a:r>
            <a:r>
              <a:rPr lang="en-US" sz="1200" b="1" i="1" kern="1200" dirty="0" smtClean="0">
                <a:solidFill>
                  <a:schemeClr val="tx1"/>
                </a:solidFill>
                <a:effectLst/>
                <a:latin typeface="+mn-lt"/>
                <a:ea typeface="+mn-ea"/>
                <a:cs typeface="+mn-cs"/>
              </a:rPr>
              <a:t>Glory to God in the highest</a:t>
            </a:r>
            <a:endParaRPr lang="en-US" altLang="en-US" b="1" dirty="0" smtClean="0"/>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texts of </a:t>
            </a:r>
            <a:r>
              <a:rPr lang="en-US" sz="1200" i="1" dirty="0" smtClean="0">
                <a:latin typeface="Arial" panose="020B0604020202020204" pitchFamily="34" charset="0"/>
                <a:cs typeface="Arial" panose="020B0604020202020204" pitchFamily="34" charset="0"/>
              </a:rPr>
              <a:t>Glory to God in the highest</a:t>
            </a:r>
            <a:r>
              <a:rPr lang="en-US" sz="1200"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Sursum</a:t>
            </a:r>
            <a:r>
              <a:rPr lang="en-US" sz="1200" i="1"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Corda</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Sanctus</a:t>
            </a:r>
            <a:r>
              <a:rPr lang="en-US" sz="1200" dirty="0" smtClean="0">
                <a:latin typeface="Arial" panose="020B0604020202020204" pitchFamily="34" charset="0"/>
                <a:cs typeface="Arial" panose="020B0604020202020204" pitchFamily="34" charset="0"/>
              </a:rPr>
              <a:t> and the left hand column version of the Lord’s Prayer are from </a:t>
            </a:r>
            <a:r>
              <a:rPr lang="en-US" sz="1200" b="1" dirty="0" smtClean="0">
                <a:latin typeface="Arial" panose="020B0604020202020204" pitchFamily="34" charset="0"/>
                <a:cs typeface="Arial" panose="020B0604020202020204" pitchFamily="34" charset="0"/>
              </a:rPr>
              <a:t>Praying Together</a:t>
            </a:r>
            <a:r>
              <a:rPr lang="en-US" sz="1200" dirty="0" smtClean="0">
                <a:latin typeface="Arial" panose="020B0604020202020204" pitchFamily="34" charset="0"/>
                <a:cs typeface="Arial" panose="020B0604020202020204" pitchFamily="34" charset="0"/>
              </a:rPr>
              <a:t>, © 1988 by the English Language Liturgical Consultation (ELLC).</a:t>
            </a:r>
            <a:endParaRPr lang="en-GB" sz="1200" dirty="0" smtClean="0">
              <a:latin typeface="Arial" panose="020B0604020202020204" pitchFamily="34" charset="0"/>
              <a:cs typeface="Arial" panose="020B0604020202020204" pitchFamily="34" charset="0"/>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51193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242) </a:t>
            </a:r>
            <a:r>
              <a:rPr lang="en-US" altLang="en-US" b="1" i="0" dirty="0" smtClean="0"/>
              <a:t>*5</a:t>
            </a: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242)</a:t>
            </a:r>
            <a:r>
              <a:rPr lang="en-US" altLang="en-US" b="1" i="1" dirty="0" smtClean="0"/>
              <a:t> </a:t>
            </a:r>
            <a:r>
              <a:rPr lang="en-US" altLang="en-US" b="1" i="0" dirty="0" smtClean="0"/>
              <a:t>*6</a:t>
            </a:r>
            <a:r>
              <a:rPr lang="en-US" altLang="en-US" b="1" i="0" baseline="0" dirty="0" smtClean="0"/>
              <a:t> </a:t>
            </a:r>
            <a:r>
              <a:rPr lang="en-US" sz="1200" kern="1200" dirty="0" smtClean="0">
                <a:solidFill>
                  <a:schemeClr val="tx1"/>
                </a:solidFill>
                <a:effectLst/>
                <a:latin typeface="+mn-lt"/>
                <a:ea typeface="+mn-ea"/>
                <a:cs typeface="+mn-cs"/>
              </a:rPr>
              <a:t>Old Testament reading: Exodus 12:1-4 (5-10) 11-14</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242)</a:t>
            </a:r>
            <a:r>
              <a:rPr lang="en-US" altLang="en-US" b="1" i="1" dirty="0" smtClean="0"/>
              <a:t> </a:t>
            </a:r>
            <a:r>
              <a:rPr lang="en-US" altLang="en-US" b="1" i="0" dirty="0" smtClean="0"/>
              <a:t>7 </a:t>
            </a:r>
            <a:r>
              <a:rPr lang="en-US" sz="1200" kern="1200" dirty="0" smtClean="0">
                <a:solidFill>
                  <a:schemeClr val="tx1"/>
                </a:solidFill>
                <a:effectLst/>
                <a:latin typeface="+mn-lt"/>
                <a:ea typeface="+mn-ea"/>
                <a:cs typeface="+mn-cs"/>
              </a:rPr>
              <a:t>Psalm 116:1-2, 12-19</a:t>
            </a:r>
            <a:endParaRPr lang="en-GB" sz="1200" kern="1200" dirty="0" smtClean="0">
              <a:solidFill>
                <a:schemeClr val="tx1"/>
              </a:solidFill>
              <a:effectLst/>
              <a:latin typeface="+mn-lt"/>
              <a:ea typeface="+mn-ea"/>
              <a:cs typeface="+mn-cs"/>
            </a:endParaRPr>
          </a:p>
          <a:p>
            <a:pPr lvl="0"/>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15210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243)</a:t>
            </a:r>
            <a:r>
              <a:rPr lang="en-US" altLang="en-US" b="1" i="1" dirty="0" smtClean="0"/>
              <a:t> </a:t>
            </a:r>
            <a:r>
              <a:rPr lang="en-US" altLang="en-US" b="1" i="0" dirty="0" smtClean="0"/>
              <a:t>*8</a:t>
            </a:r>
            <a:r>
              <a:rPr lang="en-US" altLang="en-US" b="1" i="0" baseline="0" dirty="0" smtClean="0"/>
              <a:t> </a:t>
            </a:r>
            <a:r>
              <a:rPr lang="en-US" sz="1200" kern="1200" dirty="0" smtClean="0">
                <a:solidFill>
                  <a:schemeClr val="tx1"/>
                </a:solidFill>
                <a:effectLst/>
                <a:latin typeface="+mn-lt"/>
                <a:ea typeface="+mn-ea"/>
                <a:cs typeface="+mn-cs"/>
              </a:rPr>
              <a:t>Epistle: 1 Corinthians 11:23-26</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74786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243)</a:t>
            </a:r>
            <a:r>
              <a:rPr lang="en-US" altLang="en-US" b="1" i="1" dirty="0" smtClean="0"/>
              <a:t> </a:t>
            </a:r>
            <a:r>
              <a:rPr lang="en-US" altLang="en-US" b="1" i="0" dirty="0" smtClean="0"/>
              <a:t>9</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98767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05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MAUNDY THURSDAY</a:t>
            </a:r>
            <a:endParaRPr lang="en-GB" sz="1200" b="1" kern="1200" dirty="0" smtClean="0">
              <a:solidFill>
                <a:schemeClr val="tx1"/>
              </a:solidFill>
              <a:effectLst/>
              <a:latin typeface="+mn-lt"/>
              <a:ea typeface="+mn-ea"/>
              <a:cs typeface="+mn-cs"/>
            </a:endParaRPr>
          </a:p>
          <a:p>
            <a:r>
              <a:rPr lang="en-US" sz="1600" kern="1200" dirty="0" smtClean="0">
                <a:solidFill>
                  <a:schemeClr val="tx1"/>
                </a:solidFill>
                <a:effectLst/>
                <a:latin typeface="+mn-lt"/>
                <a:ea typeface="+mn-ea"/>
                <a:cs typeface="+mn-cs"/>
              </a:rPr>
              <a:t/>
            </a:r>
            <a:br>
              <a:rPr lang="en-US" sz="16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The word ‘Maundy’ is derived from the first words of the traditional Latin anthem ‘</a:t>
            </a:r>
            <a:r>
              <a:rPr lang="en-US" sz="1200" i="1" kern="1200" dirty="0" smtClean="0">
                <a:solidFill>
                  <a:schemeClr val="tx1"/>
                </a:solidFill>
                <a:effectLst/>
                <a:latin typeface="+mn-lt"/>
                <a:ea typeface="+mn-ea"/>
                <a:cs typeface="+mn-cs"/>
              </a:rPr>
              <a:t>Mandatum </a:t>
            </a:r>
            <a:r>
              <a:rPr lang="en-US" sz="1200" i="1" kern="1200" dirty="0" err="1" smtClean="0">
                <a:solidFill>
                  <a:schemeClr val="tx1"/>
                </a:solidFill>
                <a:effectLst/>
                <a:latin typeface="+mn-lt"/>
                <a:ea typeface="+mn-ea"/>
                <a:cs typeface="+mn-cs"/>
              </a:rPr>
              <a:t>novum</a:t>
            </a:r>
            <a:r>
              <a:rPr lang="en-US" sz="1200" i="1" kern="1200" dirty="0" smtClean="0">
                <a:solidFill>
                  <a:schemeClr val="tx1"/>
                </a:solidFill>
                <a:effectLst/>
                <a:latin typeface="+mn-lt"/>
                <a:ea typeface="+mn-ea"/>
                <a:cs typeface="+mn-cs"/>
              </a:rPr>
              <a:t> do </a:t>
            </a:r>
            <a:r>
              <a:rPr lang="en-US" sz="1200" i="1" kern="1200" dirty="0" err="1" smtClean="0">
                <a:solidFill>
                  <a:schemeClr val="tx1"/>
                </a:solidFill>
                <a:effectLst/>
                <a:latin typeface="+mn-lt"/>
                <a:ea typeface="+mn-ea"/>
                <a:cs typeface="+mn-cs"/>
              </a:rPr>
              <a:t>vobis</a:t>
            </a:r>
            <a:r>
              <a:rPr lang="en-US" sz="1200" kern="1200" dirty="0" smtClean="0">
                <a:solidFill>
                  <a:schemeClr val="tx1"/>
                </a:solidFill>
                <a:effectLst/>
                <a:latin typeface="+mn-lt"/>
                <a:ea typeface="+mn-ea"/>
                <a:cs typeface="+mn-cs"/>
              </a:rPr>
              <a:t>’ (‘A new commandment I give to you’, John 13:34). A re-enactment of the foot-washing scene also became central to the Maundy Thursday liturgy.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celebration of Holy Communion on this day should be marked by joyful thanksgiving for Christ’s gift of this sacrament to his Church. In the words and actions which may follow the Lord’s Supper, a more </a:t>
            </a:r>
            <a:r>
              <a:rPr lang="en-US" sz="1200" kern="1200" dirty="0" err="1" smtClean="0">
                <a:solidFill>
                  <a:schemeClr val="tx1"/>
                </a:solidFill>
                <a:effectLst/>
                <a:latin typeface="+mn-lt"/>
                <a:ea typeface="+mn-ea"/>
                <a:cs typeface="+mn-cs"/>
              </a:rPr>
              <a:t>sombre</a:t>
            </a:r>
            <a:r>
              <a:rPr lang="en-US" sz="1200" kern="1200" dirty="0" smtClean="0">
                <a:solidFill>
                  <a:schemeClr val="tx1"/>
                </a:solidFill>
                <a:effectLst/>
                <a:latin typeface="+mn-lt"/>
                <a:ea typeface="+mn-ea"/>
                <a:cs typeface="+mn-cs"/>
              </a:rPr>
              <a:t> mood prevails.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some churches it is customary on Maundy Thursday to remove all vessels, cloths, books and furnishings from the sanctuary as a sign of the desolation of Gethsemane.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the main Maundy Thursday service </a:t>
            </a:r>
            <a:r>
              <a:rPr lang="en-US" sz="1200" b="1" i="1" kern="1200" dirty="0" smtClean="0">
                <a:solidFill>
                  <a:schemeClr val="tx1"/>
                </a:solidFill>
                <a:effectLst/>
                <a:latin typeface="+mn-lt"/>
                <a:ea typeface="+mn-ea"/>
                <a:cs typeface="+mn-cs"/>
              </a:rPr>
              <a:t>A Prayer Vigil </a:t>
            </a:r>
            <a:r>
              <a:rPr lang="en-US" sz="1200" kern="1200" dirty="0" smtClean="0">
                <a:solidFill>
                  <a:schemeClr val="tx1"/>
                </a:solidFill>
                <a:effectLst/>
                <a:latin typeface="+mn-lt"/>
                <a:ea typeface="+mn-ea"/>
                <a:cs typeface="+mn-cs"/>
              </a:rPr>
              <a:t>may be held as a response to our Lord’s invitation to watch and pray; or </a:t>
            </a:r>
            <a:r>
              <a:rPr lang="en-US" sz="1200" b="1" i="1" kern="1200" dirty="0" smtClean="0">
                <a:solidFill>
                  <a:schemeClr val="tx1"/>
                </a:solidFill>
                <a:effectLst/>
                <a:latin typeface="+mn-lt"/>
                <a:ea typeface="+mn-ea"/>
                <a:cs typeface="+mn-cs"/>
              </a:rPr>
              <a:t>A Service of Light and Darkness </a:t>
            </a:r>
            <a:r>
              <a:rPr lang="en-US" sz="1200" kern="1200" dirty="0" smtClean="0">
                <a:solidFill>
                  <a:schemeClr val="tx1"/>
                </a:solidFill>
                <a:effectLst/>
                <a:latin typeface="+mn-lt"/>
                <a:ea typeface="+mn-ea"/>
                <a:cs typeface="+mn-cs"/>
              </a:rPr>
              <a:t>may be held.</a:t>
            </a:r>
            <a:endParaRPr lang="en-GB" sz="16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8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basic elements of the service are marked by the symbol *. Other sections may be omitted.</a:t>
            </a:r>
          </a:p>
          <a:p>
            <a:pPr lvl="1"/>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If foot-washing is to be included in the service, it may take one of three forms. Either the minister may wash the feet of twelve members of the congregation, or a small group may wash each other’s feet in turn, or the first and second forms may be used together.</a:t>
            </a:r>
          </a:p>
          <a:p>
            <a:pPr lvl="1"/>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When there is </a:t>
            </a:r>
            <a:r>
              <a:rPr lang="en-US" sz="1200" b="1" i="1" kern="1200" dirty="0" smtClean="0">
                <a:solidFill>
                  <a:schemeClr val="tx1"/>
                </a:solidFill>
                <a:effectLst/>
                <a:latin typeface="+mn-lt"/>
                <a:ea typeface="+mn-ea"/>
                <a:cs typeface="+mn-cs"/>
              </a:rPr>
              <a:t>A Service of Light and Darkness</a:t>
            </a:r>
            <a:r>
              <a:rPr lang="en-US" sz="1200" kern="1200" dirty="0" smtClean="0">
                <a:solidFill>
                  <a:schemeClr val="tx1"/>
                </a:solidFill>
                <a:effectLst/>
                <a:latin typeface="+mn-lt"/>
                <a:ea typeface="+mn-ea"/>
                <a:cs typeface="+mn-cs"/>
              </a:rPr>
              <a:t>, the number of candles to be lit is one fewer than the number of readings. Following each reading, except the last, a candle is extinguished. The last candle, the Christ candle, is extinguished at the end of the penultimate reading (the death of Christ). Apart from a light for the reader, the building is in darkness for the final reading.</a:t>
            </a:r>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243)</a:t>
            </a:r>
            <a:r>
              <a:rPr lang="en-US" altLang="en-US" b="1" i="1" dirty="0" smtClean="0"/>
              <a:t> *</a:t>
            </a:r>
            <a:r>
              <a:rPr lang="en-US" altLang="en-US" b="1" i="0" dirty="0" smtClean="0"/>
              <a:t>10</a:t>
            </a:r>
            <a:r>
              <a:rPr lang="en-US" altLang="en-US" b="1" i="0" baseline="0" dirty="0" smtClean="0"/>
              <a:t> </a:t>
            </a:r>
            <a:r>
              <a:rPr lang="en-US" sz="1200" kern="1200" dirty="0" smtClean="0">
                <a:solidFill>
                  <a:schemeClr val="tx1"/>
                </a:solidFill>
                <a:effectLst/>
                <a:latin typeface="+mn-lt"/>
                <a:ea typeface="+mn-ea"/>
                <a:cs typeface="+mn-cs"/>
              </a:rPr>
              <a:t>The Gospel, John 13:1-17, 31</a:t>
            </a:r>
            <a:r>
              <a:rPr lang="en-US" sz="1200" i="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-35, is read.</a:t>
            </a:r>
            <a:endParaRPr lang="en-GB" sz="1200" kern="1200" dirty="0" smtClean="0">
              <a:solidFill>
                <a:schemeClr val="tx1"/>
              </a:solidFill>
              <a:effectLst/>
              <a:latin typeface="+mn-lt"/>
              <a:ea typeface="+mn-ea"/>
              <a:cs typeface="+mn-cs"/>
            </a:endParaRPr>
          </a:p>
          <a:p>
            <a:pPr lvl="0"/>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22469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243)</a:t>
            </a:r>
            <a:r>
              <a:rPr lang="en-US" altLang="en-US" b="1" i="1" dirty="0" smtClean="0"/>
              <a:t> *</a:t>
            </a:r>
            <a:r>
              <a:rPr lang="en-US" altLang="en-US" b="1" i="0" dirty="0" smtClean="0"/>
              <a:t>11</a:t>
            </a:r>
          </a:p>
          <a:p>
            <a:pPr lvl="0"/>
            <a:r>
              <a:rPr lang="en-US" altLang="en-US" b="1" i="0" dirty="0" smtClean="0"/>
              <a:t>12</a:t>
            </a:r>
            <a:r>
              <a:rPr lang="en-US" altLang="en-US" b="1" i="0" baseline="0" dirty="0" smtClean="0"/>
              <a:t> </a:t>
            </a:r>
            <a:r>
              <a:rPr lang="en-US" sz="1200" kern="1200" dirty="0" smtClean="0">
                <a:solidFill>
                  <a:schemeClr val="tx1"/>
                </a:solidFill>
                <a:effectLst/>
                <a:latin typeface="+mn-lt"/>
                <a:ea typeface="+mn-ea"/>
                <a:cs typeface="+mn-cs"/>
              </a:rPr>
              <a:t>The service may continue with the washing of feet. Otherwise, the service continues from no. 15.</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0264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243)</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243)</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presiding minister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243)</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Those who are to have their feet washed move to the front. Water is poured over their feet, which are dried with a towel. During the foot-washing there may be appropriate music. Those who have had their feet washed return to their places.</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14880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244)</a:t>
            </a:r>
            <a:r>
              <a:rPr lang="en-US" altLang="en-US" b="1" i="1" dirty="0" smtClean="0"/>
              <a:t> *</a:t>
            </a:r>
            <a:r>
              <a:rPr lang="en-US" altLang="en-US" b="1" i="0" dirty="0" smtClean="0"/>
              <a:t>15</a:t>
            </a:r>
            <a:r>
              <a:rPr lang="en-GB" altLang="en-US" b="1" dirty="0" smtClean="0"/>
              <a:t> </a:t>
            </a:r>
            <a:r>
              <a:rPr lang="en-GB" altLang="en-US" b="0" dirty="0" smtClean="0"/>
              <a:t>T</a:t>
            </a:r>
            <a:r>
              <a:rPr lang="en-US" sz="1200" kern="1200" dirty="0" err="1" smtClean="0">
                <a:solidFill>
                  <a:schemeClr val="tx1"/>
                </a:solidFill>
                <a:effectLst/>
                <a:latin typeface="+mn-lt"/>
                <a:ea typeface="+mn-ea"/>
                <a:cs typeface="+mn-cs"/>
              </a:rPr>
              <a:t>hese</a:t>
            </a:r>
            <a:r>
              <a:rPr lang="en-US" sz="1200" kern="1200" dirty="0" smtClean="0">
                <a:solidFill>
                  <a:schemeClr val="tx1"/>
                </a:solidFill>
                <a:effectLst/>
                <a:latin typeface="+mn-lt"/>
                <a:ea typeface="+mn-ea"/>
                <a:cs typeface="+mn-cs"/>
              </a:rPr>
              <a:t> or some other prayers of intercession:</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244)</a:t>
            </a:r>
            <a:r>
              <a:rPr lang="en-US" altLang="en-US" b="1" i="1" dirty="0" smtClean="0"/>
              <a:t> *</a:t>
            </a:r>
            <a:r>
              <a:rPr lang="en-US" altLang="en-US" b="1" i="0" dirty="0" smtClean="0"/>
              <a:t>15</a:t>
            </a:r>
            <a:r>
              <a:rPr lang="en-GB" altLang="en-US" b="1" dirty="0" smtClean="0"/>
              <a:t> </a:t>
            </a:r>
            <a:r>
              <a:rPr lang="en-GB" altLang="en-US" b="0" dirty="0" smtClean="0"/>
              <a:t>T</a:t>
            </a:r>
            <a:r>
              <a:rPr lang="en-US" sz="1200" kern="1200" dirty="0" err="1" smtClean="0">
                <a:solidFill>
                  <a:schemeClr val="tx1"/>
                </a:solidFill>
                <a:effectLst/>
                <a:latin typeface="+mn-lt"/>
                <a:ea typeface="+mn-ea"/>
                <a:cs typeface="+mn-cs"/>
              </a:rPr>
              <a:t>hese</a:t>
            </a:r>
            <a:r>
              <a:rPr lang="en-US" sz="1200" kern="1200" dirty="0" smtClean="0">
                <a:solidFill>
                  <a:schemeClr val="tx1"/>
                </a:solidFill>
                <a:effectLst/>
                <a:latin typeface="+mn-lt"/>
                <a:ea typeface="+mn-ea"/>
                <a:cs typeface="+mn-cs"/>
              </a:rPr>
              <a:t> or some other prayers of intercession:</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0581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244)</a:t>
            </a:r>
            <a:r>
              <a:rPr lang="en-US" altLang="en-US" b="1" i="1" dirty="0" smtClean="0"/>
              <a:t> *</a:t>
            </a:r>
            <a:r>
              <a:rPr lang="en-US" altLang="en-US" b="1" i="0" dirty="0" smtClean="0"/>
              <a:t>15</a:t>
            </a:r>
            <a:r>
              <a:rPr lang="en-GB" altLang="en-US" b="1" dirty="0" smtClean="0"/>
              <a:t> </a:t>
            </a:r>
            <a:r>
              <a:rPr lang="en-GB" altLang="en-US" b="0" dirty="0" smtClean="0"/>
              <a:t>T</a:t>
            </a:r>
            <a:r>
              <a:rPr lang="en-US" sz="1200" kern="1200" dirty="0" err="1" smtClean="0">
                <a:solidFill>
                  <a:schemeClr val="tx1"/>
                </a:solidFill>
                <a:effectLst/>
                <a:latin typeface="+mn-lt"/>
                <a:ea typeface="+mn-ea"/>
                <a:cs typeface="+mn-cs"/>
              </a:rPr>
              <a:t>hese</a:t>
            </a:r>
            <a:r>
              <a:rPr lang="en-US" sz="1200" kern="1200" dirty="0" smtClean="0">
                <a:solidFill>
                  <a:schemeClr val="tx1"/>
                </a:solidFill>
                <a:effectLst/>
                <a:latin typeface="+mn-lt"/>
                <a:ea typeface="+mn-ea"/>
                <a:cs typeface="+mn-cs"/>
              </a:rPr>
              <a:t> or some other prayers of intercession:</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49546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244)</a:t>
            </a:r>
            <a:r>
              <a:rPr lang="en-US" altLang="en-US" b="1" i="1" dirty="0" smtClean="0"/>
              <a:t> *</a:t>
            </a:r>
            <a:r>
              <a:rPr lang="en-US" altLang="en-US" b="1" i="0" dirty="0" smtClean="0"/>
              <a:t>15</a:t>
            </a:r>
            <a:r>
              <a:rPr lang="en-GB" altLang="en-US" b="1" dirty="0" smtClean="0"/>
              <a:t> </a:t>
            </a:r>
            <a:r>
              <a:rPr lang="en-GB" altLang="en-US" b="0" dirty="0" smtClean="0"/>
              <a:t>T</a:t>
            </a:r>
            <a:r>
              <a:rPr lang="en-US" sz="1200" kern="1200" dirty="0" err="1" smtClean="0">
                <a:solidFill>
                  <a:schemeClr val="tx1"/>
                </a:solidFill>
                <a:effectLst/>
                <a:latin typeface="+mn-lt"/>
                <a:ea typeface="+mn-ea"/>
                <a:cs typeface="+mn-cs"/>
              </a:rPr>
              <a:t>hese</a:t>
            </a:r>
            <a:r>
              <a:rPr lang="en-US" sz="1200" kern="1200" dirty="0" smtClean="0">
                <a:solidFill>
                  <a:schemeClr val="tx1"/>
                </a:solidFill>
                <a:effectLst/>
                <a:latin typeface="+mn-lt"/>
                <a:ea typeface="+mn-ea"/>
                <a:cs typeface="+mn-cs"/>
              </a:rPr>
              <a:t> or some other prayers of intercession:</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770988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244)</a:t>
            </a:r>
            <a:r>
              <a:rPr lang="en-US" altLang="en-US" b="1" i="1" dirty="0" smtClean="0"/>
              <a:t> *</a:t>
            </a:r>
            <a:r>
              <a:rPr lang="en-US" altLang="en-US" b="1" i="0" dirty="0" smtClean="0"/>
              <a:t>15</a:t>
            </a:r>
            <a:r>
              <a:rPr lang="en-GB" altLang="en-US" b="1" dirty="0" smtClean="0"/>
              <a:t> </a:t>
            </a:r>
            <a:r>
              <a:rPr lang="en-GB" altLang="en-US" b="0" dirty="0" smtClean="0"/>
              <a:t>T</a:t>
            </a:r>
            <a:r>
              <a:rPr lang="en-US" sz="1200" kern="1200" dirty="0" err="1" smtClean="0">
                <a:solidFill>
                  <a:schemeClr val="tx1"/>
                </a:solidFill>
                <a:effectLst/>
                <a:latin typeface="+mn-lt"/>
                <a:ea typeface="+mn-ea"/>
                <a:cs typeface="+mn-cs"/>
              </a:rPr>
              <a:t>hese</a:t>
            </a:r>
            <a:r>
              <a:rPr lang="en-US" sz="1200" kern="1200" dirty="0" smtClean="0">
                <a:solidFill>
                  <a:schemeClr val="tx1"/>
                </a:solidFill>
                <a:effectLst/>
                <a:latin typeface="+mn-lt"/>
                <a:ea typeface="+mn-ea"/>
                <a:cs typeface="+mn-cs"/>
              </a:rPr>
              <a:t> or some other prayers of intercession:</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42502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245)</a:t>
            </a:r>
            <a:r>
              <a:rPr lang="en-US" altLang="en-US" b="1" i="1" dirty="0" smtClean="0"/>
              <a:t> *</a:t>
            </a:r>
            <a:r>
              <a:rPr lang="en-US" altLang="en-US" b="1" i="0" dirty="0" smtClean="0"/>
              <a:t>15</a:t>
            </a:r>
            <a:r>
              <a:rPr lang="en-GB" altLang="en-US" b="1" dirty="0" smtClean="0"/>
              <a:t> </a:t>
            </a:r>
            <a:r>
              <a:rPr lang="en-GB" altLang="en-US" b="0" dirty="0" smtClean="0"/>
              <a:t>T</a:t>
            </a:r>
            <a:r>
              <a:rPr lang="en-US" sz="1200" kern="1200" dirty="0" err="1" smtClean="0">
                <a:solidFill>
                  <a:schemeClr val="tx1"/>
                </a:solidFill>
                <a:effectLst/>
                <a:latin typeface="+mn-lt"/>
                <a:ea typeface="+mn-ea"/>
                <a:cs typeface="+mn-cs"/>
              </a:rPr>
              <a:t>hese</a:t>
            </a:r>
            <a:r>
              <a:rPr lang="en-US" sz="1200" kern="1200" dirty="0" smtClean="0">
                <a:solidFill>
                  <a:schemeClr val="tx1"/>
                </a:solidFill>
                <a:effectLst/>
                <a:latin typeface="+mn-lt"/>
                <a:ea typeface="+mn-ea"/>
                <a:cs typeface="+mn-cs"/>
              </a:rPr>
              <a:t> or some other prayers of intercession:</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123292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245) </a:t>
            </a:r>
            <a:r>
              <a:rPr lang="en-GB" altLang="en-US" b="1" i="0" dirty="0" smtClean="0"/>
              <a:t>*16</a:t>
            </a:r>
            <a:r>
              <a:rPr lang="en-US" sz="1200" b="1"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US" alt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033608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245) </a:t>
            </a:r>
            <a:r>
              <a:rPr lang="en-GB" altLang="en-US" b="1" i="0" dirty="0" smtClean="0"/>
              <a:t>*16</a:t>
            </a:r>
            <a:r>
              <a:rPr lang="en-US" sz="1200" b="1"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endParaRPr lang="en-US" alt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i="1"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502921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245) </a:t>
            </a:r>
            <a:r>
              <a:rPr lang="en-GB" altLang="en-US" b="1" i="0" dirty="0" smtClean="0"/>
              <a:t>*16</a:t>
            </a:r>
            <a:r>
              <a:rPr lang="en-US" sz="1200" b="1"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63313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245) </a:t>
            </a:r>
            <a:r>
              <a:rPr lang="en-GB" altLang="en-US" b="1" i="0" dirty="0" smtClean="0"/>
              <a:t>*16</a:t>
            </a:r>
            <a:r>
              <a:rPr lang="en-US" sz="1200" b="1"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261162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243)</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80526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246)</a:t>
            </a:r>
            <a:r>
              <a:rPr lang="en-US" altLang="en-US" b="1" i="1" dirty="0" smtClean="0"/>
              <a:t> *</a:t>
            </a:r>
            <a:r>
              <a:rPr lang="en-US" altLang="en-US" b="1" i="0" dirty="0" smtClean="0"/>
              <a:t>17</a:t>
            </a:r>
            <a:r>
              <a:rPr lang="en-GB" altLang="en-US" b="1" dirty="0" smtClean="0"/>
              <a:t> </a:t>
            </a:r>
            <a:r>
              <a:rPr lang="en-US" sz="1200" dirty="0" smtClean="0">
                <a:solidFill>
                  <a:srgbClr val="C00000"/>
                </a:solidFill>
                <a:latin typeface="+mn-lt"/>
              </a:rPr>
              <a:t>The </a:t>
            </a:r>
            <a:r>
              <a:rPr lang="en-GB" sz="1200" dirty="0" smtClean="0">
                <a:solidFill>
                  <a:srgbClr val="C00000"/>
                </a:solidFill>
                <a:latin typeface="+mn-lt"/>
              </a:rPr>
              <a:t>Peace</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408081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246)</a:t>
            </a:r>
            <a:r>
              <a:rPr lang="en-US" altLang="en-US" b="1" i="1" dirty="0" smtClean="0"/>
              <a:t> </a:t>
            </a:r>
            <a:r>
              <a:rPr lang="en-US" altLang="en-US" sz="1200" b="1" i="0"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Hymn</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*19 </a:t>
            </a:r>
            <a:r>
              <a:rPr lang="en-US" sz="1200" kern="1200" dirty="0" smtClean="0">
                <a:solidFill>
                  <a:schemeClr val="tx1"/>
                </a:solidFill>
                <a:effectLst/>
                <a:latin typeface="+mn-lt"/>
                <a:ea typeface="+mn-ea"/>
                <a:cs typeface="+mn-cs"/>
              </a:rPr>
              <a:t>The offerings of the people are presented. Bread and wine are brought to the table (or if already on the table are uncovered). The presiding minister takes the bread and wine and prepares them for use.</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285899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246)</a:t>
            </a:r>
            <a:r>
              <a:rPr lang="en-US" altLang="en-US" b="1" i="1" dirty="0" smtClean="0"/>
              <a:t> </a:t>
            </a:r>
            <a:r>
              <a:rPr lang="en-US" sz="1200" b="1" kern="1200" dirty="0" smtClean="0">
                <a:solidFill>
                  <a:schemeClr val="tx1"/>
                </a:solidFill>
                <a:effectLst/>
                <a:latin typeface="+mn-lt"/>
                <a:ea typeface="+mn-ea"/>
                <a:cs typeface="+mn-cs"/>
              </a:rPr>
              <a:t>THE THANKSGIVING</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*20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texts of </a:t>
            </a:r>
            <a:r>
              <a:rPr lang="en-US" sz="1200" i="1" dirty="0" smtClean="0">
                <a:latin typeface="Arial" panose="020B0604020202020204" pitchFamily="34" charset="0"/>
                <a:cs typeface="Arial" panose="020B0604020202020204" pitchFamily="34" charset="0"/>
              </a:rPr>
              <a:t>Glory to God in the highest</a:t>
            </a:r>
            <a:r>
              <a:rPr lang="en-US" sz="1200"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Sursum</a:t>
            </a:r>
            <a:r>
              <a:rPr lang="en-US" sz="1200" i="1"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Corda</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Sanctus</a:t>
            </a:r>
            <a:r>
              <a:rPr lang="en-US" sz="1200" dirty="0" smtClean="0">
                <a:latin typeface="Arial" panose="020B0604020202020204" pitchFamily="34" charset="0"/>
                <a:cs typeface="Arial" panose="020B0604020202020204" pitchFamily="34" charset="0"/>
              </a:rPr>
              <a:t> and the left hand column version of the Lord’s Prayer are from </a:t>
            </a:r>
            <a:r>
              <a:rPr lang="en-US" sz="1200" b="1" dirty="0" smtClean="0">
                <a:latin typeface="Arial" panose="020B0604020202020204" pitchFamily="34" charset="0"/>
                <a:cs typeface="Arial" panose="020B0604020202020204" pitchFamily="34" charset="0"/>
              </a:rPr>
              <a:t>Praying Together</a:t>
            </a:r>
            <a:r>
              <a:rPr lang="en-US" sz="1200" dirty="0" smtClean="0">
                <a:latin typeface="Arial" panose="020B0604020202020204" pitchFamily="34" charset="0"/>
                <a:cs typeface="Arial" panose="020B0604020202020204" pitchFamily="34" charset="0"/>
              </a:rPr>
              <a:t>, © 1988 by the English Language Liturgical Consultation (ELLC).</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469521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247)</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5016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241) *</a:t>
            </a:r>
            <a:r>
              <a:rPr lang="en-US" altLang="en-US" b="1" i="0" dirty="0" smtClean="0"/>
              <a:t>1 </a:t>
            </a:r>
            <a:r>
              <a:rPr lang="en-US" sz="1200" kern="1200" dirty="0" smtClean="0">
                <a:solidFill>
                  <a:schemeClr val="tx1"/>
                </a:solidFill>
                <a:effectLst/>
                <a:latin typeface="+mn-lt"/>
                <a:ea typeface="+mn-ea"/>
                <a:cs typeface="+mn-cs"/>
              </a:rPr>
              <a:t>The presiding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247)</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077961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247)</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470260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247)</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698607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247)</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texts of </a:t>
            </a:r>
            <a:r>
              <a:rPr lang="en-US" sz="1200" i="1" dirty="0" smtClean="0">
                <a:latin typeface="Arial" panose="020B0604020202020204" pitchFamily="34" charset="0"/>
                <a:cs typeface="Arial" panose="020B0604020202020204" pitchFamily="34" charset="0"/>
              </a:rPr>
              <a:t>Glory to God in the highest</a:t>
            </a:r>
            <a:r>
              <a:rPr lang="en-US" sz="1200"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Sursum</a:t>
            </a:r>
            <a:r>
              <a:rPr lang="en-US" sz="1200" i="1" dirty="0" smtClean="0">
                <a:latin typeface="Arial" panose="020B0604020202020204" pitchFamily="34" charset="0"/>
                <a:cs typeface="Arial" panose="020B0604020202020204" pitchFamily="34" charset="0"/>
              </a:rPr>
              <a:t> </a:t>
            </a:r>
            <a:r>
              <a:rPr lang="en-US" sz="1200" i="1" dirty="0" err="1" smtClean="0">
                <a:latin typeface="Arial" panose="020B0604020202020204" pitchFamily="34" charset="0"/>
                <a:cs typeface="Arial" panose="020B0604020202020204" pitchFamily="34" charset="0"/>
              </a:rPr>
              <a:t>Corda</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Sanctus</a:t>
            </a:r>
            <a:r>
              <a:rPr lang="en-US" sz="1200" dirty="0" smtClean="0">
                <a:latin typeface="Arial" panose="020B0604020202020204" pitchFamily="34" charset="0"/>
                <a:cs typeface="Arial" panose="020B0604020202020204" pitchFamily="34" charset="0"/>
              </a:rPr>
              <a:t> and the left hand column version of the Lord’s Prayer are from </a:t>
            </a:r>
            <a:r>
              <a:rPr lang="en-US" sz="1200" b="1" dirty="0" smtClean="0">
                <a:latin typeface="Arial" panose="020B0604020202020204" pitchFamily="34" charset="0"/>
                <a:cs typeface="Arial" panose="020B0604020202020204" pitchFamily="34" charset="0"/>
              </a:rPr>
              <a:t>Praying Together</a:t>
            </a:r>
            <a:r>
              <a:rPr lang="en-US" sz="1200" dirty="0" smtClean="0">
                <a:latin typeface="Arial" panose="020B0604020202020204" pitchFamily="34" charset="0"/>
                <a:cs typeface="Arial" panose="020B0604020202020204" pitchFamily="34" charset="0"/>
              </a:rPr>
              <a:t>, © 1988 by the English Language Liturgical Consultation (ELLC).</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200582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247)</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97004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248)</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552960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248)</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994816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248)</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35361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248)</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478785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248)</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95636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241)</a:t>
            </a:r>
            <a:r>
              <a:rPr lang="en-US" altLang="en-US" b="1" i="1" dirty="0" smtClean="0"/>
              <a:t> </a:t>
            </a:r>
            <a:r>
              <a:rPr lang="en-US" altLang="en-US" b="1" i="0" dirty="0" smtClean="0"/>
              <a:t>2</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275352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249)</a:t>
            </a:r>
            <a:r>
              <a:rPr lang="en-US" altLang="en-US" b="1" i="1" dirty="0" smtClean="0"/>
              <a:t> </a:t>
            </a:r>
            <a:r>
              <a:rPr lang="en-US" sz="1200" b="1" kern="1200" dirty="0" smtClean="0">
                <a:solidFill>
                  <a:schemeClr val="tx1"/>
                </a:solidFill>
                <a:effectLst/>
                <a:latin typeface="+mn-lt"/>
                <a:ea typeface="+mn-ea"/>
                <a:cs typeface="+mn-cs"/>
              </a:rPr>
              <a:t>*21 </a:t>
            </a:r>
            <a:r>
              <a:rPr lang="en-US" sz="1200" kern="1200" dirty="0" smtClean="0">
                <a:solidFill>
                  <a:schemeClr val="tx1"/>
                </a:solidFill>
                <a:effectLst/>
                <a:latin typeface="+mn-lt"/>
                <a:ea typeface="+mn-ea"/>
                <a:cs typeface="+mn-cs"/>
              </a:rPr>
              <a:t>The presiding minister leads the great prayer of thanksgiving: </a:t>
            </a:r>
            <a:endParaRPr lang="en-US"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1849150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249)</a:t>
            </a:r>
            <a:r>
              <a:rPr lang="en-US" altLang="en-US" b="1" i="1" dirty="0" smtClean="0"/>
              <a:t> </a:t>
            </a:r>
            <a:r>
              <a:rPr lang="en-US" sz="1200" b="1" kern="1200" dirty="0" smtClean="0">
                <a:solidFill>
                  <a:schemeClr val="tx1"/>
                </a:solidFill>
                <a:effectLst/>
                <a:latin typeface="+mn-lt"/>
                <a:ea typeface="+mn-ea"/>
                <a:cs typeface="+mn-cs"/>
              </a:rPr>
              <a:t>THE BREAKING OF THE BREAD</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*22</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presiding minister breaks the bread in the sight of the people in silence, or saying:</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*23 </a:t>
            </a:r>
            <a:r>
              <a:rPr lang="en-US" sz="1200" kern="1200" dirty="0" smtClean="0">
                <a:solidFill>
                  <a:schemeClr val="tx1"/>
                </a:solidFill>
                <a:effectLst/>
                <a:latin typeface="+mn-lt"/>
                <a:ea typeface="+mn-ea"/>
                <a:cs typeface="+mn-cs"/>
              </a:rPr>
              <a:t>Silence, all seated or kneeling</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163519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249)</a:t>
            </a:r>
            <a:r>
              <a:rPr lang="en-US" altLang="en-US" b="1" i="1" dirty="0" smtClean="0"/>
              <a:t> </a:t>
            </a:r>
            <a:r>
              <a:rPr lang="en-US" sz="1200" b="1"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SHARING OF THE BREAD AND WINE</a:t>
            </a:r>
          </a:p>
          <a:p>
            <a:r>
              <a:rPr lang="en-US" sz="1200" b="1" kern="1200" dirty="0" smtClean="0">
                <a:solidFill>
                  <a:schemeClr val="tx1"/>
                </a:solidFill>
                <a:effectLst/>
                <a:latin typeface="+mn-lt"/>
                <a:ea typeface="+mn-ea"/>
                <a:cs typeface="+mn-cs"/>
              </a:rPr>
              <a:t>*24</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presiding minister,</a:t>
            </a:r>
            <a:r>
              <a:rPr lang="en-US" sz="1200" kern="1200" baseline="0" dirty="0" smtClean="0">
                <a:solidFill>
                  <a:schemeClr val="tx1"/>
                </a:solidFill>
                <a:effectLst/>
                <a:latin typeface="+mn-lt"/>
                <a:ea typeface="+mn-ea"/>
                <a:cs typeface="+mn-cs"/>
              </a:rPr>
              <a:t> those assisting with distribution, and the people receive according to local custom. </a:t>
            </a:r>
          </a:p>
          <a:p>
            <a:r>
              <a:rPr lang="en-US" sz="1200" kern="1200" baseline="0" dirty="0" smtClean="0">
                <a:solidFill>
                  <a:schemeClr val="tx1"/>
                </a:solidFill>
                <a:effectLst/>
                <a:latin typeface="+mn-lt"/>
                <a:ea typeface="+mn-ea"/>
                <a:cs typeface="+mn-cs"/>
              </a:rPr>
              <a:t>The presiding minister may say these words or other words of invitation: </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104762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249)</a:t>
            </a:r>
            <a:r>
              <a:rPr lang="en-US" altLang="en-US" b="1" i="1" dirty="0" smtClean="0"/>
              <a:t> </a:t>
            </a:r>
            <a:r>
              <a:rPr lang="en-US" sz="1200" b="1"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SHARING OF THE BREAD AND WINE</a:t>
            </a:r>
          </a:p>
          <a:p>
            <a:r>
              <a:rPr lang="en-US" sz="1200" b="1" kern="1200" dirty="0" smtClean="0">
                <a:solidFill>
                  <a:schemeClr val="tx1"/>
                </a:solidFill>
                <a:effectLst/>
                <a:latin typeface="+mn-lt"/>
                <a:ea typeface="+mn-ea"/>
                <a:cs typeface="+mn-cs"/>
              </a:rPr>
              <a:t>*25 </a:t>
            </a:r>
            <a:r>
              <a:rPr lang="en-GB" sz="1200" kern="1200" dirty="0" smtClean="0">
                <a:solidFill>
                  <a:schemeClr val="tx1"/>
                </a:solidFill>
                <a:effectLst/>
                <a:latin typeface="+mn-lt"/>
                <a:ea typeface="+mn-ea"/>
                <a:cs typeface="+mn-cs"/>
              </a:rPr>
              <a:t>Words such as the following are said during the distribution:</a:t>
            </a:r>
            <a:r>
              <a:rPr lang="en-GB" sz="1200" kern="1200" baseline="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430547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r>
              <a:rPr lang="en-US" altLang="en-US" b="1" i="1" dirty="0" smtClean="0"/>
              <a:t> </a:t>
            </a:r>
            <a:r>
              <a:rPr lang="en-US" sz="1200" b="1" kern="12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During the distribution this or some other hymn may be sung: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*27 </a:t>
            </a:r>
            <a:r>
              <a:rPr lang="en-US" sz="1200" kern="1200" dirty="0" smtClean="0">
                <a:solidFill>
                  <a:schemeClr val="tx1"/>
                </a:solidFill>
                <a:effectLst/>
                <a:latin typeface="+mn-lt"/>
                <a:ea typeface="+mn-ea"/>
                <a:cs typeface="+mn-cs"/>
              </a:rPr>
              <a:t>The elements that remain are covered with a white cloth.</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07301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r>
              <a:rPr lang="en-US" altLang="en-US" b="1" i="1" dirty="0" smtClean="0"/>
              <a:t> </a:t>
            </a:r>
            <a:r>
              <a:rPr lang="en-US" sz="1200" b="1" kern="12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During the distribution this or some other hymn may be sung: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*27 </a:t>
            </a:r>
            <a:r>
              <a:rPr lang="en-US" sz="1200" kern="1200" dirty="0" smtClean="0">
                <a:solidFill>
                  <a:schemeClr val="tx1"/>
                </a:solidFill>
                <a:effectLst/>
                <a:latin typeface="+mn-lt"/>
                <a:ea typeface="+mn-ea"/>
                <a:cs typeface="+mn-cs"/>
              </a:rPr>
              <a:t>The elements that remain are covered with a white cloth.</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360071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r>
              <a:rPr lang="en-US" altLang="en-US" b="1" i="1" dirty="0" smtClean="0"/>
              <a:t> </a:t>
            </a:r>
            <a:r>
              <a:rPr lang="en-US" sz="1200" b="1" kern="12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During the distribution this or some other hymn may be sung: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*27 </a:t>
            </a:r>
            <a:r>
              <a:rPr lang="en-US" sz="1200" kern="1200" dirty="0" smtClean="0">
                <a:solidFill>
                  <a:schemeClr val="tx1"/>
                </a:solidFill>
                <a:effectLst/>
                <a:latin typeface="+mn-lt"/>
                <a:ea typeface="+mn-ea"/>
                <a:cs typeface="+mn-cs"/>
              </a:rPr>
              <a:t>The elements that remain are covered with a white cloth.</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888591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r>
              <a:rPr lang="en-US" altLang="en-US" b="1" i="1" dirty="0" smtClean="0"/>
              <a:t> </a:t>
            </a:r>
            <a:r>
              <a:rPr lang="en-US" sz="1200" b="1" kern="12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During the distribution this or some other hymn may be sung: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*27 </a:t>
            </a:r>
            <a:r>
              <a:rPr lang="en-US" sz="1200" kern="1200" dirty="0" smtClean="0">
                <a:solidFill>
                  <a:schemeClr val="tx1"/>
                </a:solidFill>
                <a:effectLst/>
                <a:latin typeface="+mn-lt"/>
                <a:ea typeface="+mn-ea"/>
                <a:cs typeface="+mn-cs"/>
              </a:rPr>
              <a:t>The elements that remain are covered with a white cloth.</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678280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r>
              <a:rPr lang="en-US" altLang="en-US" b="1" i="1" dirty="0" smtClean="0"/>
              <a:t> </a:t>
            </a:r>
            <a:r>
              <a:rPr lang="en-US" sz="1200" b="1" kern="12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During the distribution this or some other hymn may be sung: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*27 </a:t>
            </a:r>
            <a:r>
              <a:rPr lang="en-US" sz="1200" kern="1200" dirty="0" smtClean="0">
                <a:solidFill>
                  <a:schemeClr val="tx1"/>
                </a:solidFill>
                <a:effectLst/>
                <a:latin typeface="+mn-lt"/>
                <a:ea typeface="+mn-ea"/>
                <a:cs typeface="+mn-cs"/>
              </a:rPr>
              <a:t>The elements that remain are covered with a white cloth.</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369175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4289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241) *</a:t>
            </a:r>
            <a:r>
              <a:rPr lang="en-US" altLang="en-US" b="1" i="0" dirty="0" smtClean="0"/>
              <a:t>3 </a:t>
            </a:r>
            <a:r>
              <a:rPr lang="en-US" sz="1200" kern="1200" dirty="0" smtClean="0">
                <a:solidFill>
                  <a:schemeClr val="tx1"/>
                </a:solidFill>
                <a:effectLst/>
                <a:latin typeface="+mn-lt"/>
                <a:ea typeface="+mn-ea"/>
                <a:cs typeface="+mn-cs"/>
              </a:rPr>
              <a:t>The presiding minister says:</a:t>
            </a:r>
            <a:endParaRPr lang="en-US" altLang="en-US" b="1" dirty="0" smtClean="0"/>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251)</a:t>
            </a:r>
            <a:r>
              <a:rPr lang="en-US" altLang="en-US" b="1" i="1" dirty="0" smtClean="0"/>
              <a:t> </a:t>
            </a:r>
            <a:r>
              <a:rPr lang="en-US" altLang="en-US" b="1" i="0" dirty="0" smtClean="0"/>
              <a:t>28 </a:t>
            </a:r>
            <a:r>
              <a:rPr lang="en-US" altLang="en-US" b="0" i="0" dirty="0" smtClean="0"/>
              <a:t>Silence</a:t>
            </a:r>
          </a:p>
          <a:p>
            <a:pPr lvl="0"/>
            <a:r>
              <a:rPr lang="en-US" altLang="en-US" b="1" i="0" dirty="0" smtClean="0"/>
              <a:t>29</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381215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251)</a:t>
            </a:r>
            <a:r>
              <a:rPr lang="en-US" altLang="en-US" b="1" i="1" dirty="0" smtClean="0"/>
              <a:t> </a:t>
            </a:r>
            <a:r>
              <a:rPr lang="en-US" altLang="en-US" b="1" i="0" dirty="0" smtClean="0"/>
              <a:t>28 </a:t>
            </a:r>
            <a:r>
              <a:rPr lang="en-US" altLang="en-US" b="0" i="0" dirty="0" smtClean="0"/>
              <a:t>Silence</a:t>
            </a:r>
          </a:p>
          <a:p>
            <a:pPr lvl="0"/>
            <a:r>
              <a:rPr lang="en-US" altLang="en-US" b="1" i="0" dirty="0" smtClean="0"/>
              <a:t>29</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346303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251)</a:t>
            </a:r>
            <a:r>
              <a:rPr lang="en-US" altLang="en-US" b="1" i="1" dirty="0" smtClean="0"/>
              <a:t> </a:t>
            </a:r>
            <a:r>
              <a:rPr lang="en-US" altLang="en-US" sz="1200" b="1" i="0" kern="1200" dirty="0" smtClean="0">
                <a:solidFill>
                  <a:schemeClr val="tx1"/>
                </a:solidFill>
                <a:effectLst/>
                <a:latin typeface="+mn-lt"/>
                <a:ea typeface="+mn-ea"/>
                <a:cs typeface="+mn-cs"/>
              </a:rPr>
              <a:t>30</a:t>
            </a:r>
            <a:r>
              <a:rPr lang="en-US" sz="1200" kern="1200" dirty="0" smtClean="0">
                <a:solidFill>
                  <a:schemeClr val="tx1"/>
                </a:solidFill>
                <a:effectLst/>
                <a:latin typeface="+mn-lt"/>
                <a:ea typeface="+mn-ea"/>
                <a:cs typeface="+mn-cs"/>
              </a:rPr>
              <a:t> Hymn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a:t>
            </a:r>
            <a:r>
              <a:rPr lang="en-US" sz="1200" b="1" i="1" kern="1200" dirty="0" smtClean="0">
                <a:solidFill>
                  <a:schemeClr val="tx1"/>
                </a:solidFill>
                <a:effectLst/>
                <a:latin typeface="+mn-lt"/>
                <a:ea typeface="+mn-ea"/>
                <a:cs typeface="+mn-cs"/>
              </a:rPr>
              <a:t>A Service of Light and Darkness </a:t>
            </a:r>
            <a:r>
              <a:rPr lang="en-US" sz="1200" kern="1200" dirty="0" smtClean="0">
                <a:solidFill>
                  <a:schemeClr val="tx1"/>
                </a:solidFill>
                <a:effectLst/>
                <a:latin typeface="+mn-lt"/>
                <a:ea typeface="+mn-ea"/>
                <a:cs typeface="+mn-cs"/>
              </a:rPr>
              <a:t>is to follow, the candles are lit.</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4194693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251)</a:t>
            </a:r>
            <a:r>
              <a:rPr lang="en-US" altLang="en-US" b="1" i="1" dirty="0" smtClean="0"/>
              <a:t> 3</a:t>
            </a:r>
            <a:r>
              <a:rPr lang="en-US" altLang="en-US" sz="1200" b="1" i="0"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The service may continue with </a:t>
            </a:r>
            <a:r>
              <a:rPr lang="en-US" sz="1200" b="1" i="1" kern="1200" dirty="0" smtClean="0">
                <a:solidFill>
                  <a:schemeClr val="tx1"/>
                </a:solidFill>
                <a:effectLst/>
                <a:latin typeface="+mn-lt"/>
                <a:ea typeface="+mn-ea"/>
                <a:cs typeface="+mn-cs"/>
              </a:rPr>
              <a:t>The Gospel of the Watch </a:t>
            </a:r>
            <a:r>
              <a:rPr lang="en-US" sz="1200" kern="1200" dirty="0" smtClean="0">
                <a:solidFill>
                  <a:schemeClr val="tx1"/>
                </a:solidFill>
                <a:effectLst/>
                <a:latin typeface="+mn-lt"/>
                <a:ea typeface="+mn-ea"/>
                <a:cs typeface="+mn-cs"/>
              </a:rPr>
              <a:t>or </a:t>
            </a:r>
            <a:r>
              <a:rPr lang="en-US" sz="1200" b="1" i="1" kern="1200" dirty="0" smtClean="0">
                <a:solidFill>
                  <a:schemeClr val="tx1"/>
                </a:solidFill>
                <a:effectLst/>
                <a:latin typeface="+mn-lt"/>
                <a:ea typeface="+mn-ea"/>
                <a:cs typeface="+mn-cs"/>
              </a:rPr>
              <a:t>A Service of Light and Darkness</a:t>
            </a:r>
            <a:r>
              <a:rPr lang="en-US" sz="1200" kern="1200" dirty="0" smtClean="0">
                <a:solidFill>
                  <a:schemeClr val="tx1"/>
                </a:solidFill>
                <a:effectLst/>
                <a:latin typeface="+mn-lt"/>
                <a:ea typeface="+mn-ea"/>
                <a:cs typeface="+mn-cs"/>
              </a:rPr>
              <a:t>. Either may be followed by </a:t>
            </a:r>
            <a:r>
              <a:rPr lang="en-US" sz="1200" b="1" i="1" kern="1200" dirty="0" smtClean="0">
                <a:solidFill>
                  <a:schemeClr val="tx1"/>
                </a:solidFill>
                <a:effectLst/>
                <a:latin typeface="+mn-lt"/>
                <a:ea typeface="+mn-ea"/>
                <a:cs typeface="+mn-cs"/>
              </a:rPr>
              <a:t>The Stripping of the Communion Table</a:t>
            </a:r>
            <a:r>
              <a:rPr lang="en-US" sz="1200" kern="1200" dirty="0" smtClean="0">
                <a:solidFill>
                  <a:schemeClr val="tx1"/>
                </a:solidFill>
                <a:effectLst/>
                <a:latin typeface="+mn-lt"/>
                <a:ea typeface="+mn-ea"/>
                <a:cs typeface="+mn-cs"/>
              </a:rPr>
              <a:t>, or </a:t>
            </a:r>
            <a:r>
              <a:rPr lang="en-US" sz="1200" b="1" i="1" kern="1200" dirty="0" smtClean="0">
                <a:solidFill>
                  <a:schemeClr val="tx1"/>
                </a:solidFill>
                <a:effectLst/>
                <a:latin typeface="+mn-lt"/>
                <a:ea typeface="+mn-ea"/>
                <a:cs typeface="+mn-cs"/>
              </a:rPr>
              <a:t>A Prayer Vigil</a:t>
            </a:r>
            <a:r>
              <a:rPr lang="en-US" sz="1200" kern="1200" dirty="0" smtClean="0">
                <a:solidFill>
                  <a:schemeClr val="tx1"/>
                </a:solidFill>
                <a:effectLst/>
                <a:latin typeface="+mn-lt"/>
                <a:ea typeface="+mn-ea"/>
                <a:cs typeface="+mn-cs"/>
              </a:rPr>
              <a:t>, or both.</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Otherwise, the service concludes with these words:</a:t>
            </a:r>
            <a:endParaRPr lang="en-GB" sz="1200" kern="1200" dirty="0" smtClean="0">
              <a:solidFill>
                <a:schemeClr val="tx1"/>
              </a:solidFill>
              <a:effectLst/>
              <a:latin typeface="+mn-lt"/>
              <a:ea typeface="+mn-ea"/>
              <a:cs typeface="+mn-cs"/>
            </a:endParaRPr>
          </a:p>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32 </a:t>
            </a:r>
            <a:r>
              <a:rPr lang="en-US" sz="1200" dirty="0" smtClean="0">
                <a:latin typeface="Arial" panose="020B0604020202020204" pitchFamily="34" charset="0"/>
                <a:cs typeface="Arial" panose="020B0604020202020204" pitchFamily="34" charset="0"/>
              </a:rPr>
              <a:t>All leave in silence.</a:t>
            </a:r>
            <a:endParaRPr lang="en-GB" sz="1200" dirty="0" smtClean="0">
              <a:latin typeface="Arial" panose="020B0604020202020204" pitchFamily="34" charset="0"/>
              <a:cs typeface="Arial" panose="020B0604020202020204" pitchFamily="34" charset="0"/>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375078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1" kern="1200" dirty="0" smtClean="0">
                <a:solidFill>
                  <a:schemeClr val="tx1"/>
                </a:solidFill>
                <a:effectLst/>
                <a:latin typeface="+mn-lt"/>
                <a:ea typeface="+mn-ea"/>
                <a:cs typeface="+mn-cs"/>
              </a:rPr>
              <a:t>(p. 252) </a:t>
            </a:r>
            <a:r>
              <a:rPr lang="en-US" sz="1200" b="1" kern="1200" dirty="0" smtClean="0">
                <a:solidFill>
                  <a:schemeClr val="tx1"/>
                </a:solidFill>
                <a:effectLst/>
                <a:latin typeface="+mn-lt"/>
                <a:ea typeface="+mn-ea"/>
                <a:cs typeface="+mn-cs"/>
              </a:rPr>
              <a:t>THE GOSPEL OF THE WATCH</a:t>
            </a:r>
            <a:endParaRPr lang="en-GB"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33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lighting in the church is dimmed.</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34 </a:t>
            </a:r>
            <a:r>
              <a:rPr lang="en-US" sz="1200" kern="1200" dirty="0" smtClean="0">
                <a:solidFill>
                  <a:schemeClr val="tx1"/>
                </a:solidFill>
                <a:effectLst/>
                <a:latin typeface="+mn-lt"/>
                <a:ea typeface="+mn-ea"/>
                <a:cs typeface="+mn-cs"/>
              </a:rPr>
              <a:t>The Gospel is read: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Year A: Matthew 26:30-75 Year B: Mark 14:26-72 Year C: Luke 22:39-65</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35 </a:t>
            </a:r>
            <a:r>
              <a:rPr lang="en-US" sz="1200" kern="1200" dirty="0" smtClean="0">
                <a:solidFill>
                  <a:schemeClr val="tx1"/>
                </a:solidFill>
                <a:effectLst/>
                <a:latin typeface="+mn-lt"/>
                <a:ea typeface="+mn-ea"/>
                <a:cs typeface="+mn-cs"/>
              </a:rPr>
              <a:t>All leave in silence, or the service continues from no. 42 or no. 44.</a:t>
            </a:r>
            <a:endParaRPr lang="en-GB" sz="1200" kern="1200" dirty="0" smtClean="0">
              <a:solidFill>
                <a:schemeClr val="tx1"/>
              </a:solidFill>
              <a:effectLst/>
              <a:latin typeface="+mn-lt"/>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8263951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1" kern="1200" dirty="0" smtClean="0">
                <a:solidFill>
                  <a:schemeClr val="tx1"/>
                </a:solidFill>
                <a:effectLst/>
                <a:latin typeface="+mn-lt"/>
                <a:ea typeface="+mn-ea"/>
                <a:cs typeface="+mn-cs"/>
              </a:rPr>
              <a:t>(p. 252) </a:t>
            </a:r>
            <a:r>
              <a:rPr lang="en-GB" sz="1200" b="1" kern="1200" dirty="0" smtClean="0">
                <a:solidFill>
                  <a:schemeClr val="tx1"/>
                </a:solidFill>
                <a:effectLst/>
                <a:latin typeface="+mn-lt"/>
                <a:ea typeface="+mn-ea"/>
                <a:cs typeface="+mn-cs"/>
              </a:rPr>
              <a:t>A SERVICE</a:t>
            </a:r>
            <a:r>
              <a:rPr lang="en-GB" sz="1200" b="1" kern="1200" baseline="0" dirty="0" smtClean="0">
                <a:solidFill>
                  <a:schemeClr val="tx1"/>
                </a:solidFill>
                <a:effectLst/>
                <a:latin typeface="+mn-lt"/>
                <a:ea typeface="+mn-ea"/>
                <a:cs typeface="+mn-cs"/>
              </a:rPr>
              <a:t> OF LIGHT AND DARKNESS</a:t>
            </a:r>
            <a:endParaRPr lang="en-GB"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36</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lighting in the church is dimmed.</a:t>
            </a:r>
            <a:endParaRPr lang="en-GB" sz="1200" kern="1200" dirty="0" smtClean="0">
              <a:solidFill>
                <a:schemeClr val="tx1"/>
              </a:solidFill>
              <a:effectLst/>
              <a:latin typeface="+mn-lt"/>
              <a:ea typeface="+mn-ea"/>
              <a:cs typeface="+mn-cs"/>
            </a:endParaRPr>
          </a:p>
          <a:p>
            <a:endParaRPr lang="en-US"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4156565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t>37</a:t>
            </a:r>
          </a:p>
          <a:p>
            <a:pPr lvl="0"/>
            <a:r>
              <a:rPr lang="en-US" altLang="en-US" b="1" dirty="0" smtClean="0"/>
              <a:t>38 </a:t>
            </a:r>
            <a:r>
              <a:rPr lang="en-US" sz="1200" kern="1200" dirty="0" smtClean="0">
                <a:solidFill>
                  <a:schemeClr val="tx1"/>
                </a:solidFill>
                <a:effectLst/>
                <a:latin typeface="+mn-lt"/>
                <a:ea typeface="+mn-ea"/>
                <a:cs typeface="+mn-cs"/>
              </a:rPr>
              <a:t>The service continues with the readings in the table on page 254, which may be adapted, provided that the penultimate reading always recounts the death of Christ.</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39 </a:t>
            </a:r>
            <a:r>
              <a:rPr lang="en-US" sz="1200" kern="1200" dirty="0" smtClean="0">
                <a:solidFill>
                  <a:schemeClr val="tx1"/>
                </a:solidFill>
                <a:effectLst/>
                <a:latin typeface="+mn-lt"/>
                <a:ea typeface="+mn-ea"/>
                <a:cs typeface="+mn-cs"/>
              </a:rPr>
              <a:t>Following each reading, except the last, a candle is extinguished and a period of silence is kept. After each reading or group of readings a prayer is said and a hymn or verses of a hymn may be sung (from memory if there is not enough light).</a:t>
            </a:r>
            <a:endParaRPr lang="en-GB" sz="1200" kern="1200" dirty="0" smtClean="0">
              <a:solidFill>
                <a:schemeClr val="tx1"/>
              </a:solidFill>
              <a:effectLst/>
              <a:latin typeface="+mn-lt"/>
              <a:ea typeface="+mn-ea"/>
              <a:cs typeface="+mn-cs"/>
            </a:endParaRPr>
          </a:p>
          <a:p>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5666144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253)</a:t>
            </a:r>
            <a:r>
              <a:rPr lang="en-US" altLang="en-US" b="1" i="1" dirty="0" smtClean="0"/>
              <a:t> </a:t>
            </a:r>
            <a:r>
              <a:rPr lang="en-US" altLang="en-US" sz="1200" b="1" i="0" kern="1200" dirty="0" smtClean="0">
                <a:solidFill>
                  <a:schemeClr val="tx1"/>
                </a:solidFill>
                <a:effectLst/>
                <a:latin typeface="+mn-lt"/>
                <a:ea typeface="+mn-ea"/>
                <a:cs typeface="+mn-cs"/>
              </a:rPr>
              <a:t>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i="0" kern="1200" dirty="0" smtClean="0">
                <a:solidFill>
                  <a:schemeClr val="tx1"/>
                </a:solidFill>
                <a:effectLst/>
                <a:latin typeface="+mn-lt"/>
                <a:ea typeface="+mn-ea"/>
                <a:cs typeface="+mn-cs"/>
              </a:rPr>
              <a:t>41</a:t>
            </a:r>
            <a:r>
              <a:rPr lang="en-US" altLang="en-US" sz="1200" b="1"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All leave in silence, or the service continues from no. 42 or no. 44.</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3156561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1" kern="1200" dirty="0" smtClean="0">
                <a:solidFill>
                  <a:schemeClr val="tx1"/>
                </a:solidFill>
                <a:effectLst/>
                <a:latin typeface="+mn-lt"/>
                <a:ea typeface="+mn-ea"/>
                <a:cs typeface="+mn-cs"/>
              </a:rPr>
              <a:t>(p. 252) </a:t>
            </a:r>
            <a:r>
              <a:rPr lang="en-US" sz="1200" b="1" kern="1200" dirty="0" smtClean="0">
                <a:solidFill>
                  <a:schemeClr val="tx1"/>
                </a:solidFill>
                <a:effectLst/>
                <a:latin typeface="+mn-lt"/>
                <a:ea typeface="+mn-ea"/>
                <a:cs typeface="+mn-cs"/>
              </a:rPr>
              <a:t>THE STRIPPING OF THE COMMUNION TABLE</a:t>
            </a:r>
            <a:endParaRPr lang="en-GB"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42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communion linen and vessels, service and hymn books are removed from the communion table in an unhurried and dignified manner. Articles such as pulpit falls, hangings, banners, candlesticks and other decorations may also be removed. This may be done in silence or during the reading of Psalm 22.</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43 </a:t>
            </a:r>
            <a:r>
              <a:rPr lang="en-US" sz="1200" kern="1200" dirty="0" smtClean="0">
                <a:solidFill>
                  <a:schemeClr val="tx1"/>
                </a:solidFill>
                <a:effectLst/>
                <a:latin typeface="+mn-lt"/>
                <a:ea typeface="+mn-ea"/>
                <a:cs typeface="+mn-cs"/>
              </a:rPr>
              <a:t>All leave in silence, or the service continues from no. 44.</a:t>
            </a:r>
            <a:endParaRPr lang="en-GB" sz="1200" kern="1200" dirty="0" smtClean="0">
              <a:solidFill>
                <a:schemeClr val="tx1"/>
              </a:solidFill>
              <a:effectLst/>
              <a:latin typeface="+mn-lt"/>
              <a:ea typeface="+mn-ea"/>
              <a:cs typeface="+mn-cs"/>
            </a:endParaRPr>
          </a:p>
          <a:p>
            <a:endParaRPr lang="en-US"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575056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1" kern="1200" dirty="0" smtClean="0">
                <a:solidFill>
                  <a:schemeClr val="tx1"/>
                </a:solidFill>
                <a:effectLst/>
                <a:latin typeface="+mn-lt"/>
                <a:ea typeface="+mn-ea"/>
                <a:cs typeface="+mn-cs"/>
              </a:rPr>
              <a:t>(p. 252) </a:t>
            </a:r>
            <a:r>
              <a:rPr lang="en-GB" sz="1200" b="1" kern="1200" dirty="0" smtClean="0">
                <a:solidFill>
                  <a:schemeClr val="tx1"/>
                </a:solidFill>
                <a:effectLst/>
                <a:latin typeface="+mn-lt"/>
                <a:ea typeface="+mn-ea"/>
                <a:cs typeface="+mn-cs"/>
              </a:rPr>
              <a:t>A PRAYER VIGIL</a:t>
            </a:r>
          </a:p>
          <a:p>
            <a:r>
              <a:rPr lang="en-GB" sz="1200" b="1" kern="1200" dirty="0" smtClean="0">
                <a:solidFill>
                  <a:schemeClr val="tx1"/>
                </a:solidFill>
                <a:effectLst/>
                <a:latin typeface="+mn-lt"/>
                <a:ea typeface="+mn-ea"/>
                <a:cs typeface="+mn-cs"/>
              </a:rPr>
              <a:t>44 </a:t>
            </a:r>
            <a:r>
              <a:rPr lang="en-US" sz="1200" kern="1200" dirty="0" smtClean="0">
                <a:solidFill>
                  <a:schemeClr val="tx1"/>
                </a:solidFill>
                <a:effectLst/>
                <a:latin typeface="+mn-lt"/>
                <a:ea typeface="+mn-ea"/>
                <a:cs typeface="+mn-cs"/>
              </a:rPr>
              <a:t>Prayers, readings and other sources for meditation may be provided to enable the congregation to ‘watch and pray’.</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45 </a:t>
            </a:r>
            <a:r>
              <a:rPr lang="en-US" sz="1200" kern="1200" dirty="0" smtClean="0">
                <a:solidFill>
                  <a:schemeClr val="tx1"/>
                </a:solidFill>
                <a:effectLst/>
                <a:latin typeface="+mn-lt"/>
                <a:ea typeface="+mn-ea"/>
                <a:cs typeface="+mn-cs"/>
              </a:rPr>
              <a:t>All leave in silence.</a:t>
            </a:r>
            <a:endParaRPr lang="en-GB" sz="1200" kern="1200" dirty="0">
              <a:solidFill>
                <a:schemeClr val="tx1"/>
              </a:solidFill>
              <a:effectLst/>
              <a:latin typeface="+mn-lt"/>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58519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241) *</a:t>
            </a:r>
            <a:r>
              <a:rPr lang="en-US" altLang="en-US" b="1" i="0" dirty="0" smtClean="0"/>
              <a:t>3 </a:t>
            </a:r>
            <a:r>
              <a:rPr lang="en-US" sz="1200" kern="1200" dirty="0" smtClean="0">
                <a:solidFill>
                  <a:schemeClr val="tx1"/>
                </a:solidFill>
                <a:effectLst/>
                <a:latin typeface="+mn-lt"/>
                <a:ea typeface="+mn-ea"/>
                <a:cs typeface="+mn-cs"/>
              </a:rPr>
              <a:t>The presiding minister says:</a:t>
            </a:r>
            <a:endParaRPr lang="en-US" altLang="en-US" b="1" dirty="0" smtClean="0"/>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564264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1868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241) *</a:t>
            </a:r>
            <a:r>
              <a:rPr lang="en-US" altLang="en-US" b="1" i="0" dirty="0" smtClean="0"/>
              <a:t>3 </a:t>
            </a:r>
            <a:r>
              <a:rPr lang="en-US" sz="1200" kern="1200" dirty="0" smtClean="0">
                <a:solidFill>
                  <a:schemeClr val="tx1"/>
                </a:solidFill>
                <a:effectLst/>
                <a:latin typeface="+mn-lt"/>
                <a:ea typeface="+mn-ea"/>
                <a:cs typeface="+mn-cs"/>
              </a:rPr>
              <a:t>The presiding minister says:</a:t>
            </a:r>
            <a:endParaRPr lang="en-US" altLang="en-US" b="1" dirty="0" smtClean="0"/>
          </a:p>
          <a:p>
            <a:pPr eaLnBrk="1" hangingPunct="1">
              <a:spcBef>
                <a:spcPct val="0"/>
              </a:spcBef>
            </a:pPr>
            <a:endParaRPr lang="en-US" altLang="en-US" b="1"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prayer of confession* on page 241 and the prayers of intercession* on pages 244f are extracts from </a:t>
            </a:r>
            <a:r>
              <a:rPr lang="en-US" sz="1200" b="1" dirty="0" smtClean="0">
                <a:latin typeface="Arial" panose="020B0604020202020204" pitchFamily="34" charset="0"/>
                <a:cs typeface="Arial" panose="020B0604020202020204" pitchFamily="34" charset="0"/>
              </a:rPr>
              <a:t>Lent, Holy Week, Easter </a:t>
            </a:r>
            <a:r>
              <a:rPr lang="en-US" sz="1200" dirty="0" smtClean="0">
                <a:latin typeface="Arial" panose="020B0604020202020204" pitchFamily="34" charset="0"/>
                <a:cs typeface="Arial" panose="020B0604020202020204" pitchFamily="34" charset="0"/>
              </a:rPr>
              <a:t>© 1984, 1986 The Central Board of Finance of the Church of England. Reproduced by permission.</a:t>
            </a:r>
            <a:endParaRPr lang="en-GB" sz="1200" dirty="0" smtClean="0">
              <a:latin typeface="Arial" panose="020B0604020202020204" pitchFamily="34" charset="0"/>
              <a:cs typeface="Arial" panose="020B0604020202020204" pitchFamily="34" charset="0"/>
            </a:endParaRPr>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07359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241) *</a:t>
            </a:r>
            <a:r>
              <a:rPr lang="en-US" altLang="en-US" b="1" i="0" dirty="0" smtClean="0"/>
              <a:t>3 </a:t>
            </a:r>
            <a:r>
              <a:rPr lang="en-US" sz="1200" kern="1200" dirty="0" smtClean="0">
                <a:solidFill>
                  <a:schemeClr val="tx1"/>
                </a:solidFill>
                <a:effectLst/>
                <a:latin typeface="+mn-lt"/>
                <a:ea typeface="+mn-ea"/>
                <a:cs typeface="+mn-cs"/>
              </a:rPr>
              <a:t>The presiding minister says:</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7987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40108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WASHING OF FEET</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lORD'S sUPPER">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LORD’S SUPPER</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Prayers and dismissal">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2735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0957584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14066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038396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17248042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2064020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22807677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COMMISSIONING</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0231220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5591332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331996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8963783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032271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2100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15847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5088316"/>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Maundy Thursday</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may wish to add in the names/numbers of the hymns on the appropriate slides, or to insert slides containing the words of the hymns if your church has the relevant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permissions</a:t>
            </a:r>
            <a:r>
              <a:rPr lang="en-GB" sz="1600" dirty="0" smtClean="0">
                <a:solidFill>
                  <a:prstClr val="black"/>
                </a:solidFill>
                <a:latin typeface="Arial" panose="020B0604020202020204" pitchFamily="34" charset="0"/>
                <a:cs typeface="Arial" panose="020B0604020202020204" pitchFamily="34" charset="0"/>
              </a:rPr>
              <a:t>, and also to add the text of the Scripture readings.</a:t>
            </a:r>
          </a:p>
          <a:p>
            <a:pPr marL="285750" indent="-285750" eaLnBrk="0" fontAlgn="base" hangingPunct="0">
              <a:lnSpc>
                <a:spcPct val="107000"/>
              </a:lnSpc>
              <a:spcBef>
                <a:spcPct val="0"/>
              </a:spcBef>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Please delete whichever version of the Lord’s Prayer you are not using.</a:t>
            </a:r>
          </a:p>
          <a:p>
            <a:pPr marL="285750" indent="-285750" eaLnBrk="0" fontAlgn="base" hangingPunct="0">
              <a:lnSpc>
                <a:spcPct val="107000"/>
              </a:lnSpc>
              <a:spcBef>
                <a:spcPct val="0"/>
              </a:spcBef>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At the end of the service there are several options depending on how the service is to end. Please amend/delete as appropriate.</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texts of </a:t>
            </a:r>
            <a:r>
              <a:rPr lang="en-US" sz="1600" i="1" dirty="0">
                <a:latin typeface="Arial" panose="020B0604020202020204" pitchFamily="34" charset="0"/>
                <a:cs typeface="Arial" panose="020B0604020202020204" pitchFamily="34" charset="0"/>
              </a:rPr>
              <a:t>Glory to God in the highest</a:t>
            </a:r>
            <a:r>
              <a:rPr lang="en-US" sz="1600" dirty="0">
                <a:latin typeface="Arial" panose="020B0604020202020204" pitchFamily="34" charset="0"/>
                <a:cs typeface="Arial" panose="020B0604020202020204" pitchFamily="34" charset="0"/>
              </a:rPr>
              <a:t>, </a:t>
            </a:r>
            <a:r>
              <a:rPr lang="en-US" sz="1600" i="1" dirty="0" err="1" smtClean="0">
                <a:latin typeface="Arial" panose="020B0604020202020204" pitchFamily="34" charset="0"/>
                <a:cs typeface="Arial" panose="020B0604020202020204" pitchFamily="34" charset="0"/>
              </a:rPr>
              <a:t>Sursum</a:t>
            </a:r>
            <a:r>
              <a:rPr lang="en-US" sz="1600" i="1" dirty="0" smtClean="0">
                <a:latin typeface="Arial" panose="020B0604020202020204" pitchFamily="34" charset="0"/>
                <a:cs typeface="Arial" panose="020B0604020202020204" pitchFamily="34" charset="0"/>
              </a:rPr>
              <a:t> </a:t>
            </a:r>
            <a:r>
              <a:rPr lang="en-US" sz="1600" i="1" dirty="0" err="1">
                <a:latin typeface="Arial" panose="020B0604020202020204" pitchFamily="34" charset="0"/>
                <a:cs typeface="Arial" panose="020B0604020202020204" pitchFamily="34" charset="0"/>
              </a:rPr>
              <a:t>Corda</a:t>
            </a:r>
            <a:r>
              <a:rPr lang="en-US" sz="1600" dirty="0">
                <a:latin typeface="Arial" panose="020B0604020202020204" pitchFamily="34" charset="0"/>
                <a:cs typeface="Arial" panose="020B0604020202020204" pitchFamily="34" charset="0"/>
              </a:rPr>
              <a:t>, </a:t>
            </a:r>
            <a:r>
              <a:rPr lang="en-US" sz="1600" i="1" dirty="0" smtClean="0">
                <a:latin typeface="Arial" panose="020B0604020202020204" pitchFamily="34" charset="0"/>
                <a:cs typeface="Arial" panose="020B0604020202020204" pitchFamily="34" charset="0"/>
              </a:rPr>
              <a:t>Sanctus</a:t>
            </a:r>
            <a:r>
              <a:rPr lang="en-US" sz="1600" dirty="0" smtClean="0">
                <a:latin typeface="Arial" panose="020B0604020202020204" pitchFamily="34" charset="0"/>
                <a:cs typeface="Arial" panose="020B0604020202020204" pitchFamily="34" charset="0"/>
              </a:rPr>
              <a:t> and </a:t>
            </a:r>
            <a:r>
              <a:rPr lang="en-US" sz="1600" dirty="0">
                <a:latin typeface="Arial" panose="020B0604020202020204" pitchFamily="34" charset="0"/>
                <a:cs typeface="Arial" panose="020B0604020202020204" pitchFamily="34" charset="0"/>
              </a:rPr>
              <a:t>the left hand column version of the Lord’s Prayer are from </a:t>
            </a:r>
            <a:r>
              <a:rPr lang="en-US" sz="1600" b="1" dirty="0">
                <a:latin typeface="Arial" panose="020B0604020202020204" pitchFamily="34" charset="0"/>
                <a:cs typeface="Arial" panose="020B0604020202020204" pitchFamily="34" charset="0"/>
              </a:rPr>
              <a:t>Praying Together</a:t>
            </a:r>
            <a:r>
              <a:rPr lang="en-US" sz="1600" dirty="0">
                <a:latin typeface="Arial" panose="020B0604020202020204" pitchFamily="34" charset="0"/>
                <a:cs typeface="Arial" panose="020B0604020202020204" pitchFamily="34" charset="0"/>
              </a:rPr>
              <a:t>, © 1988 by the English Language Liturgical Consultation (ELLC).</a:t>
            </a: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prayer of confession* on page 241 and the prayers of intercession* on pages 244f are extracts from </a:t>
            </a:r>
            <a:r>
              <a:rPr lang="en-US" sz="1600" b="1" dirty="0">
                <a:latin typeface="Arial" panose="020B0604020202020204" pitchFamily="34" charset="0"/>
                <a:cs typeface="Arial" panose="020B0604020202020204" pitchFamily="34" charset="0"/>
              </a:rPr>
              <a:t>Lent, Holy Week, Easter </a:t>
            </a:r>
            <a:r>
              <a:rPr lang="en-US" sz="1600" dirty="0">
                <a:latin typeface="Arial" panose="020B0604020202020204" pitchFamily="34" charset="0"/>
                <a:cs typeface="Arial" panose="020B0604020202020204" pitchFamily="34" charset="0"/>
              </a:rPr>
              <a:t>© 1984, 1986 The Central Board of Finance of the Church of England. Reproduced by permission.</a:t>
            </a:r>
            <a:endParaRPr lang="en-GB" sz="1600" dirty="0">
              <a:latin typeface="Arial" panose="020B0604020202020204" pitchFamily="34" charset="0"/>
              <a:cs typeface="Arial" panose="020B0604020202020204" pitchFamily="34" charset="0"/>
            </a:endParaRPr>
          </a:p>
          <a:p>
            <a:pPr marL="285750" indent="-285750" eaLnBrk="0" fontAlgn="base" hangingPunct="0">
              <a:lnSpc>
                <a:spcPct val="107000"/>
              </a:lnSpc>
              <a:spcBef>
                <a:spcPct val="0"/>
              </a:spcBef>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All material except where otherwise stated is </a:t>
            </a:r>
            <a:r>
              <a:rPr lang="en-GB" sz="1600" dirty="0">
                <a:solidFill>
                  <a:prstClr val="black"/>
                </a:solidFill>
                <a:latin typeface="Arial" panose="020B0604020202020204" pitchFamily="34" charset="0"/>
                <a:cs typeface="Arial" panose="020B0604020202020204" pitchFamily="34" charset="0"/>
              </a:rPr>
              <a:t>© Trustees for Methodist Church Purposes, 1999</a:t>
            </a:r>
            <a:r>
              <a:rPr lang="en-GB" sz="1600" dirty="0" smtClean="0">
                <a:solidFill>
                  <a:prstClr val="black"/>
                </a:solidFill>
                <a:latin typeface="Arial" panose="020B0604020202020204" pitchFamily="34" charset="0"/>
                <a:cs typeface="Arial" panose="020B0604020202020204" pitchFamily="34" charset="0"/>
              </a:rPr>
              <a:t>.</a:t>
            </a:r>
          </a:p>
          <a:p>
            <a:pPr eaLnBrk="0" fontAlgn="base" hangingPunct="0">
              <a:lnSpc>
                <a:spcPct val="107000"/>
              </a:lnSpc>
              <a:spcBef>
                <a:spcPct val="0"/>
              </a:spcBef>
              <a:defRPr/>
            </a:pPr>
            <a:endParaRPr lang="en-GB" sz="16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93297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This </a:t>
            </a:r>
            <a:r>
              <a:rPr lang="en-US" sz="3600" dirty="0">
                <a:latin typeface="+mn-lt"/>
              </a:rPr>
              <a:t>is Christ’s gracious word: </a:t>
            </a:r>
            <a:endParaRPr lang="en-US" sz="3600" dirty="0" smtClean="0">
              <a:latin typeface="+mn-lt"/>
            </a:endParaRPr>
          </a:p>
          <a:p>
            <a:r>
              <a:rPr lang="en-US" sz="3600" dirty="0" smtClean="0">
                <a:latin typeface="+mn-lt"/>
              </a:rPr>
              <a:t>‘</a:t>
            </a:r>
            <a:r>
              <a:rPr lang="en-US" sz="3600" dirty="0">
                <a:latin typeface="+mn-lt"/>
              </a:rPr>
              <a:t>Your sins are forgiven</a:t>
            </a:r>
            <a:r>
              <a:rPr lang="en-US" sz="3600" dirty="0" smtClean="0">
                <a:latin typeface="+mn-lt"/>
              </a:rPr>
              <a:t>.’</a:t>
            </a:r>
          </a:p>
          <a:p>
            <a:endParaRPr lang="en-GB" sz="2800" dirty="0">
              <a:latin typeface="+mn-lt"/>
            </a:endParaRPr>
          </a:p>
          <a:p>
            <a:r>
              <a:rPr lang="en-US" sz="3600" b="1" dirty="0">
                <a:latin typeface="+mn-lt"/>
              </a:rPr>
              <a:t>Amen. Thanks be to God.</a:t>
            </a:r>
            <a:endParaRPr lang="en-GB" sz="3600" dirty="0">
              <a:latin typeface="+mn-lt"/>
            </a:endParaRPr>
          </a:p>
        </p:txBody>
      </p:sp>
    </p:spTree>
    <p:extLst>
      <p:ext uri="{BB962C8B-B14F-4D97-AF65-F5344CB8AC3E}">
        <p14:creationId xmlns:p14="http://schemas.microsoft.com/office/powerpoint/2010/main" val="683781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a:latin typeface="Arial" panose="020B0604020202020204" pitchFamily="34" charset="0"/>
                <a:cs typeface="Arial" panose="020B0604020202020204" pitchFamily="34" charset="0"/>
              </a:rPr>
              <a:t>Glory to God in the highest,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peace to God’s people on earth</a:t>
            </a:r>
            <a:r>
              <a:rPr lang="en-US" sz="3600" b="1"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God, heavenly King,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almighty </a:t>
            </a:r>
            <a:r>
              <a:rPr lang="en-US" sz="3600" b="1" dirty="0">
                <a:latin typeface="Arial" panose="020B0604020202020204" pitchFamily="34" charset="0"/>
                <a:cs typeface="Arial" panose="020B0604020202020204" pitchFamily="34" charset="0"/>
              </a:rPr>
              <a:t>God and Father,</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we worship you, we give you thanks,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we </a:t>
            </a:r>
            <a:r>
              <a:rPr lang="en-US" sz="3600" b="1" dirty="0">
                <a:latin typeface="Arial" panose="020B0604020202020204" pitchFamily="34" charset="0"/>
                <a:cs typeface="Arial" panose="020B0604020202020204" pitchFamily="34" charset="0"/>
              </a:rPr>
              <a:t>praise you for your glory</a:t>
            </a:r>
            <a:r>
              <a:rPr lang="en-US" sz="3600" b="1"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26645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Arial" panose="020B0604020202020204" pitchFamily="34" charset="0"/>
                <a:cs typeface="Arial" panose="020B0604020202020204" pitchFamily="34" charset="0"/>
              </a:rPr>
              <a:t>Lord </a:t>
            </a:r>
            <a:r>
              <a:rPr lang="en-US" sz="3600" b="1" dirty="0">
                <a:latin typeface="Arial" panose="020B0604020202020204" pitchFamily="34" charset="0"/>
                <a:cs typeface="Arial" panose="020B0604020202020204" pitchFamily="34" charset="0"/>
              </a:rPr>
              <a:t>Jesus Christ, only Son of the Father, Lord God, Lamb of God,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you take away the sin of the world: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have </a:t>
            </a:r>
            <a:r>
              <a:rPr lang="en-US" sz="3600" b="1" dirty="0">
                <a:latin typeface="Arial" panose="020B0604020202020204" pitchFamily="34" charset="0"/>
                <a:cs typeface="Arial" panose="020B0604020202020204" pitchFamily="34" charset="0"/>
              </a:rPr>
              <a:t>mercy on </a:t>
            </a:r>
            <a:r>
              <a:rPr lang="en-US" sz="3600" b="1" dirty="0" smtClean="0">
                <a:latin typeface="Arial" panose="020B0604020202020204" pitchFamily="34" charset="0"/>
                <a:cs typeface="Arial" panose="020B0604020202020204" pitchFamily="34" charset="0"/>
              </a:rPr>
              <a:t>us.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Y</a:t>
            </a:r>
            <a:r>
              <a:rPr lang="en-US" sz="3600" b="1" dirty="0" smtClean="0">
                <a:latin typeface="Arial" panose="020B0604020202020204" pitchFamily="34" charset="0"/>
                <a:cs typeface="Arial" panose="020B0604020202020204" pitchFamily="34" charset="0"/>
              </a:rPr>
              <a:t>ou </a:t>
            </a:r>
            <a:r>
              <a:rPr lang="en-US" sz="3600" b="1" dirty="0">
                <a:latin typeface="Arial" panose="020B0604020202020204" pitchFamily="34" charset="0"/>
                <a:cs typeface="Arial" panose="020B0604020202020204" pitchFamily="34" charset="0"/>
              </a:rPr>
              <a:t>are seated at the right hand of the </a:t>
            </a:r>
            <a:r>
              <a:rPr lang="en-US" sz="3600" b="1" dirty="0" smtClean="0">
                <a:latin typeface="Arial" panose="020B0604020202020204" pitchFamily="34" charset="0"/>
                <a:cs typeface="Arial" panose="020B0604020202020204" pitchFamily="34" charset="0"/>
              </a:rPr>
              <a:t>	Father</a:t>
            </a:r>
            <a:r>
              <a:rPr lang="en-US" sz="3600" b="1" dirty="0">
                <a:latin typeface="Arial" panose="020B0604020202020204" pitchFamily="34" charset="0"/>
                <a:cs typeface="Arial" panose="020B0604020202020204" pitchFamily="34" charset="0"/>
              </a:rPr>
              <a: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receive </a:t>
            </a:r>
            <a:r>
              <a:rPr lang="en-US" sz="3600" b="1" dirty="0">
                <a:latin typeface="Arial" panose="020B0604020202020204" pitchFamily="34" charset="0"/>
                <a:cs typeface="Arial" panose="020B0604020202020204" pitchFamily="34" charset="0"/>
              </a:rPr>
              <a:t>our prayer</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12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Arial" panose="020B0604020202020204" pitchFamily="34" charset="0"/>
                <a:cs typeface="Arial" panose="020B0604020202020204" pitchFamily="34" charset="0"/>
              </a:rPr>
              <a:t>For </a:t>
            </a:r>
            <a:r>
              <a:rPr lang="en-US" sz="3600" b="1" dirty="0">
                <a:latin typeface="Arial" panose="020B0604020202020204" pitchFamily="34" charset="0"/>
                <a:cs typeface="Arial" panose="020B0604020202020204" pitchFamily="34" charset="0"/>
              </a:rPr>
              <a:t>you alone are the Holy One,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you </a:t>
            </a:r>
            <a:r>
              <a:rPr lang="en-US" sz="3600" b="1" dirty="0">
                <a:latin typeface="Arial" panose="020B0604020202020204" pitchFamily="34" charset="0"/>
                <a:cs typeface="Arial" panose="020B0604020202020204" pitchFamily="34" charset="0"/>
              </a:rPr>
              <a:t>alone are the Lord,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you alone are the Most High, Jesus Christ, with the Holy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in the glory of God the Father.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606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our 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have invited us to share in the supper which your Son gave to his Church.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Nourish us, we pray, by his presence,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unite us in his love;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is alive and reigns with you,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the unity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one God, now and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MINISTRY OF THE WORD</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2400" dirty="0" smtClean="0">
                <a:solidFill>
                  <a:srgbClr val="C00000"/>
                </a:solidFill>
                <a:latin typeface="+mn-lt"/>
              </a:rPr>
              <a:t>Old Testament reading: Exodus </a:t>
            </a:r>
            <a:r>
              <a:rPr lang="en-US" sz="2400" dirty="0">
                <a:solidFill>
                  <a:srgbClr val="C00000"/>
                </a:solidFill>
                <a:latin typeface="+mn-lt"/>
              </a:rPr>
              <a:t>12:1-4 (5-10) 11-14</a:t>
            </a:r>
            <a:endParaRPr lang="en-GB" sz="2400" b="1" dirty="0">
              <a:solidFill>
                <a:srgbClr val="C00000"/>
              </a:solidFill>
              <a:latin typeface="+mn-l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2400" dirty="0">
                <a:solidFill>
                  <a:srgbClr val="C00000"/>
                </a:solidFill>
                <a:latin typeface="+mn-lt"/>
              </a:rPr>
              <a:t>Psalm 116:1-2, 12-19</a:t>
            </a:r>
            <a:endParaRPr lang="en-GB" sz="2400" dirty="0">
              <a:solidFill>
                <a:srgbClr val="C00000"/>
              </a:solidFill>
              <a:latin typeface="+mn-lt"/>
            </a:endParaRPr>
          </a:p>
        </p:txBody>
      </p:sp>
    </p:spTree>
    <p:extLst>
      <p:ext uri="{BB962C8B-B14F-4D97-AF65-F5344CB8AC3E}">
        <p14:creationId xmlns:p14="http://schemas.microsoft.com/office/powerpoint/2010/main" val="4263566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2400" dirty="0">
                <a:solidFill>
                  <a:srgbClr val="C00000"/>
                </a:solidFill>
                <a:latin typeface="Arial" panose="020B0604020202020204" pitchFamily="34" charset="0"/>
                <a:cs typeface="Arial" panose="020B0604020202020204" pitchFamily="34" charset="0"/>
              </a:rPr>
              <a:t>Epistle: 1 Corinthians 11:23-26</a:t>
            </a:r>
            <a:endParaRPr kumimoji="0" lang="en-GB" altLang="en-US" sz="2400" b="1" i="0" u="none" strike="noStrike" kern="1200" cap="none" spc="0" normalizeH="0" baseline="0" noProof="0" dirty="0" smtClean="0">
              <a:ln>
                <a:noFill/>
              </a:ln>
              <a:solidFill>
                <a:srgbClr val="C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217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Hymn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252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731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MAUNDY THURSDAY</a:t>
            </a:r>
            <a:endParaRPr lang="en-GB" sz="4400" b="1" dirty="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60708" y="521608"/>
            <a:ext cx="103597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A reading from the Gospel according to </a:t>
            </a:r>
            <a:r>
              <a:rPr lang="en-US" sz="3600" dirty="0" smtClean="0">
                <a:latin typeface="+mn-lt"/>
              </a:rPr>
              <a:t>John. </a:t>
            </a:r>
          </a:p>
          <a:p>
            <a:pPr lvl="0"/>
            <a:endParaRPr lang="en-US" sz="3600" dirty="0" smtClean="0">
              <a:latin typeface="+mn-lt"/>
            </a:endParaRPr>
          </a:p>
          <a:p>
            <a:pPr lvl="0"/>
            <a:r>
              <a:rPr lang="en-US" sz="3600" dirty="0" smtClean="0">
                <a:latin typeface="+mn-lt"/>
              </a:rPr>
              <a:t>Hear </a:t>
            </a:r>
            <a:r>
              <a:rPr lang="en-US" sz="3600" dirty="0">
                <a:latin typeface="+mn-lt"/>
              </a:rPr>
              <a:t>the Gospel of Christ.</a:t>
            </a:r>
            <a:endParaRPr lang="en-GB" sz="3600" dirty="0">
              <a:latin typeface="+mn-lt"/>
            </a:endParaRPr>
          </a:p>
          <a:p>
            <a:r>
              <a:rPr lang="en-US" sz="3600" b="1" dirty="0">
                <a:latin typeface="+mn-lt"/>
              </a:rPr>
              <a:t>Glory to Christ our </a:t>
            </a:r>
            <a:r>
              <a:rPr lang="en-US" sz="3600" b="1" dirty="0" err="1">
                <a:latin typeface="+mn-lt"/>
              </a:rPr>
              <a:t>Saviour</a:t>
            </a:r>
            <a:r>
              <a:rPr lang="en-US" sz="3600" b="1" dirty="0">
                <a:latin typeface="+mn-lt"/>
              </a:rPr>
              <a:t>.</a:t>
            </a:r>
            <a:endParaRPr lang="en-GB" sz="3600" dirty="0">
              <a:latin typeface="+mn-lt"/>
            </a:endParaRPr>
          </a:p>
          <a:p>
            <a:endParaRPr lang="en-US"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Gospel, John 13:1-17, 31</a:t>
            </a:r>
            <a:r>
              <a:rPr lang="en-US" sz="2400" i="1" dirty="0">
                <a:solidFill>
                  <a:srgbClr val="C00000"/>
                </a:solidFill>
                <a:latin typeface="Arial" panose="020B0604020202020204" pitchFamily="34" charset="0"/>
                <a:cs typeface="Arial" panose="020B0604020202020204" pitchFamily="34" charset="0"/>
              </a:rPr>
              <a:t>b</a:t>
            </a:r>
            <a:r>
              <a:rPr lang="en-US" sz="2400" dirty="0">
                <a:solidFill>
                  <a:srgbClr val="C00000"/>
                </a:solidFill>
                <a:latin typeface="Arial" panose="020B0604020202020204" pitchFamily="34" charset="0"/>
                <a:cs typeface="Arial" panose="020B0604020202020204" pitchFamily="34" charset="0"/>
              </a:rPr>
              <a:t>-35, is read.</a:t>
            </a:r>
            <a:endParaRPr lang="en-GB" sz="2400" dirty="0">
              <a:solidFill>
                <a:srgbClr val="C00000"/>
              </a:solidFill>
              <a:latin typeface="Arial" panose="020B0604020202020204" pitchFamily="34" charset="0"/>
              <a:cs typeface="Arial" panose="020B0604020202020204" pitchFamily="34" charset="0"/>
            </a:endParaRP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mn-lt"/>
              </a:rPr>
              <a:t>This is the Gospel of Christ.</a:t>
            </a:r>
            <a:endParaRPr lang="en-GB" sz="3600" dirty="0">
              <a:latin typeface="+mn-lt"/>
            </a:endParaRPr>
          </a:p>
          <a:p>
            <a:r>
              <a:rPr lang="en-US" sz="3600" b="1" dirty="0">
                <a:latin typeface="+mn-lt"/>
              </a:rPr>
              <a:t>Praise to Christ our Lord.</a:t>
            </a:r>
            <a:endParaRPr lang="en-GB" sz="3600" dirty="0">
              <a:latin typeface="+mn-lt"/>
            </a:endParaRPr>
          </a:p>
        </p:txBody>
      </p:sp>
    </p:spTree>
    <p:extLst>
      <p:ext uri="{BB962C8B-B14F-4D97-AF65-F5344CB8AC3E}">
        <p14:creationId xmlns:p14="http://schemas.microsoft.com/office/powerpoint/2010/main" val="1804516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48985" y="2479361"/>
            <a:ext cx="103597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GB" sz="3600" b="1" dirty="0" smtClean="0">
                <a:latin typeface="Arial" panose="020B0604020202020204" pitchFamily="34" charset="0"/>
                <a:cs typeface="Arial" panose="020B0604020202020204" pitchFamily="34" charset="0"/>
              </a:rPr>
              <a:t>Sermon</a:t>
            </a:r>
            <a:endParaRPr lang="en-GB" sz="3600" b="1"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475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WASHING OF FEET</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Let us pray</a:t>
            </a:r>
            <a:r>
              <a:rPr lang="en-US" sz="3600" dirty="0" smtClean="0">
                <a:latin typeface="+mn-lt"/>
              </a:rPr>
              <a:t>.</a:t>
            </a:r>
          </a:p>
          <a:p>
            <a:endParaRPr lang="en-GB" sz="2800" dirty="0">
              <a:latin typeface="+mn-lt"/>
            </a:endParaRPr>
          </a:p>
          <a:p>
            <a:r>
              <a:rPr lang="en-US" sz="3600" dirty="0">
                <a:latin typeface="+mn-lt"/>
              </a:rPr>
              <a:t>Gracious God,</a:t>
            </a:r>
            <a:endParaRPr lang="en-GB" sz="3600" dirty="0">
              <a:latin typeface="+mn-lt"/>
            </a:endParaRPr>
          </a:p>
          <a:p>
            <a:r>
              <a:rPr lang="en-US" sz="3600" dirty="0">
                <a:latin typeface="+mn-lt"/>
              </a:rPr>
              <a:t>your Son Jesus Christ girded himself with a </a:t>
            </a:r>
            <a:r>
              <a:rPr lang="en-US" sz="3600" dirty="0" smtClean="0">
                <a:latin typeface="+mn-lt"/>
              </a:rPr>
              <a:t>	towel </a:t>
            </a:r>
          </a:p>
          <a:p>
            <a:r>
              <a:rPr lang="en-US" sz="3600" dirty="0" smtClean="0">
                <a:latin typeface="+mn-lt"/>
              </a:rPr>
              <a:t>and </a:t>
            </a:r>
            <a:r>
              <a:rPr lang="en-US" sz="3600" dirty="0">
                <a:latin typeface="+mn-lt"/>
              </a:rPr>
              <a:t>washed the feet of his disciples.</a:t>
            </a:r>
            <a:endParaRPr lang="en-GB" sz="3600" dirty="0">
              <a:latin typeface="+mn-lt"/>
            </a:endParaRPr>
          </a:p>
          <a:p>
            <a:r>
              <a:rPr lang="en-US" sz="3600" dirty="0">
                <a:latin typeface="+mn-lt"/>
              </a:rPr>
              <a:t>Give us the will to be the servants of others as he was the servant of all,</a:t>
            </a:r>
            <a:endParaRPr lang="en-GB" sz="3600" dirty="0">
              <a:latin typeface="+mn-lt"/>
            </a:endParaRPr>
          </a:p>
          <a:p>
            <a:r>
              <a:rPr lang="en-US" sz="3600" dirty="0">
                <a:latin typeface="+mn-lt"/>
              </a:rPr>
              <a:t>who gave up his life and died for us</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yet </a:t>
            </a:r>
            <a:r>
              <a:rPr lang="en-US" sz="3600" dirty="0">
                <a:latin typeface="+mn-lt"/>
              </a:rPr>
              <a:t>lives and reigns with you and the Holy Spirit, one God, now and for ever. </a:t>
            </a:r>
            <a:r>
              <a:rPr lang="en-US" sz="3600" b="1" dirty="0">
                <a:latin typeface="+mn-lt"/>
              </a:rPr>
              <a:t>Amen</a:t>
            </a:r>
            <a:r>
              <a:rPr lang="en-US" sz="3600" b="1" dirty="0" smtClean="0">
                <a:latin typeface="+mn-lt"/>
              </a:rPr>
              <a:t>.</a:t>
            </a:r>
          </a:p>
          <a:p>
            <a:endParaRPr lang="en-US" sz="3600" b="1" dirty="0">
              <a:latin typeface="+mn-lt"/>
            </a:endParaRPr>
          </a:p>
          <a:p>
            <a:r>
              <a:rPr lang="en-US" sz="2400" dirty="0">
                <a:solidFill>
                  <a:srgbClr val="C00000"/>
                </a:solidFill>
                <a:latin typeface="+mn-lt"/>
              </a:rPr>
              <a:t>Those who are to have their feet washed move to the front. Water is poured over their feet, which are dried with a towel. During the foot-washing there may be appropriate music. Those who have had their feet washed return to their places</a:t>
            </a:r>
            <a:r>
              <a:rPr lang="en-US" sz="2400" dirty="0" smtClean="0">
                <a:solidFill>
                  <a:srgbClr val="C00000"/>
                </a:solidFill>
                <a:latin typeface="+mn-lt"/>
              </a:rPr>
              <a:t>.</a:t>
            </a:r>
            <a:endParaRPr lang="en-GB" sz="2400" dirty="0">
              <a:solidFill>
                <a:srgbClr val="C00000"/>
              </a:solidFill>
              <a:latin typeface="+mn-lt"/>
            </a:endParaRPr>
          </a:p>
        </p:txBody>
      </p:sp>
    </p:spTree>
    <p:extLst>
      <p:ext uri="{BB962C8B-B14F-4D97-AF65-F5344CB8AC3E}">
        <p14:creationId xmlns:p14="http://schemas.microsoft.com/office/powerpoint/2010/main" val="165338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Father, on this night, the night on which he was betrayed, your Son Jesus Christ washed his disciples’ feet and said that they ought to wash one another’s feet</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commit ourselves to follow his example of love and service</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Lord, hear us.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humble us.</a:t>
            </a:r>
            <a:endParaRPr lang="en-GB" sz="3600" dirty="0">
              <a:latin typeface="Arial" panose="020B0604020202020204" pitchFamily="34" charset="0"/>
              <a:cs typeface="Arial" panose="020B0604020202020204" pitchFamily="34" charset="0"/>
            </a:endParaRPr>
          </a:p>
          <a:p>
            <a:endParaRPr lang="en-US" sz="28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this night, Jesus prayed for his disciples to be one. </a:t>
            </a:r>
            <a:endParaRPr lang="en-US" sz="36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pray for the unity of your Church . . .</a:t>
            </a:r>
            <a:endParaRPr lang="en-GB" sz="3600" dirty="0">
              <a:latin typeface="Arial" panose="020B0604020202020204" pitchFamily="34" charset="0"/>
              <a:cs typeface="Arial" panose="020B0604020202020204" pitchFamily="34" charset="0"/>
            </a:endParaRPr>
          </a:p>
          <a:p>
            <a:endParaRPr lang="en-US" sz="28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hear us.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unite us</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409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On this night, Jesus prayed for those who were to believe in him.</a:t>
            </a:r>
          </a:p>
          <a:p>
            <a:endParaRPr lang="en-GB" sz="28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pray for the mission of your Church . . . </a:t>
            </a:r>
          </a:p>
          <a:p>
            <a:endParaRPr lang="en-US" sz="28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 hear us.</a:t>
            </a:r>
            <a:endParaRPr lang="en-GB" sz="3600"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Lord, renew our zeal.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836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this night, Jesus commanded his disciples to love, but suffered rejection himself.</a:t>
            </a:r>
            <a:endParaRPr lang="en-GB" sz="3600" dirty="0">
              <a:latin typeface="Arial" panose="020B0604020202020204" pitchFamily="34" charset="0"/>
              <a:cs typeface="Arial" panose="020B0604020202020204" pitchFamily="34" charset="0"/>
            </a:endParaRPr>
          </a:p>
          <a:p>
            <a:endParaRPr lang="en-US" sz="28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pray for those who are rejected and unloved </a:t>
            </a:r>
            <a:r>
              <a:rPr lang="en-US" sz="3600" dirty="0" smtClean="0">
                <a:latin typeface="Arial" panose="020B0604020202020204" pitchFamily="34" charset="0"/>
                <a:cs typeface="Arial" panose="020B0604020202020204" pitchFamily="34" charset="0"/>
              </a:rPr>
              <a:t>... </a:t>
            </a:r>
          </a:p>
          <a:p>
            <a:endParaRPr lang="en-US" sz="28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hear us.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fill us with your love</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838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this night, Jesus reminded his disciples that if the </a:t>
            </a:r>
            <a:r>
              <a:rPr lang="en-US" sz="3600" dirty="0" smtClean="0">
                <a:latin typeface="Arial" panose="020B0604020202020204" pitchFamily="34" charset="0"/>
                <a:cs typeface="Arial" panose="020B0604020202020204" pitchFamily="34" charset="0"/>
              </a:rPr>
              <a:t>world hated </a:t>
            </a:r>
            <a:r>
              <a:rPr lang="en-US" sz="3600" dirty="0">
                <a:latin typeface="Arial" panose="020B0604020202020204" pitchFamily="34" charset="0"/>
                <a:cs typeface="Arial" panose="020B0604020202020204" pitchFamily="34" charset="0"/>
              </a:rPr>
              <a:t>them it first hated him</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pray for those who are persecuted for their faith . . . </a:t>
            </a:r>
            <a:endParaRPr lang="en-US" sz="36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Lord</a:t>
            </a:r>
            <a:r>
              <a:rPr lang="en-US" sz="3600" dirty="0">
                <a:latin typeface="Arial" panose="020B0604020202020204" pitchFamily="34" charset="0"/>
                <a:cs typeface="Arial" panose="020B0604020202020204" pitchFamily="34" charset="0"/>
              </a:rPr>
              <a:t>, hear us.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increase our faith</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698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GATHERING OF THE PEOPLE OF GOD</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this night, Jesus told his disciples that he was going to prepare a place for them</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remember in your presence all who have died . . . </a:t>
            </a:r>
            <a:endParaRPr lang="en-US" sz="36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those who have been bereaved . . </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hear us.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renew our hope and trust in you.</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838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dirty="0"/>
              <a:t>We say together the prayer that Jesus </a:t>
            </a:r>
          </a:p>
          <a:p>
            <a:pPr marL="0" indent="0">
              <a:lnSpc>
                <a:spcPct val="100000"/>
              </a:lnSpc>
              <a:spcBef>
                <a:spcPct val="0"/>
              </a:spcBef>
              <a:buNone/>
            </a:pPr>
            <a:r>
              <a:rPr lang="en-GB" altLang="en-US" sz="3600" dirty="0"/>
              <a:t>gave us:	</a:t>
            </a:r>
          </a:p>
          <a:p>
            <a:pPr marL="0" indent="0">
              <a:lnSpc>
                <a:spcPct val="100000"/>
              </a:lnSpc>
              <a:spcBef>
                <a:spcPct val="0"/>
              </a:spcBef>
              <a:buNone/>
            </a:pPr>
            <a:endParaRPr lang="en-GB" altLang="en-US" sz="3600" b="1" dirty="0"/>
          </a:p>
          <a:p>
            <a:pPr marL="0" indent="0">
              <a:lnSpc>
                <a:spcPct val="100000"/>
              </a:lnSpc>
              <a:spcBef>
                <a:spcPct val="0"/>
              </a:spcBef>
              <a:buNone/>
            </a:pPr>
            <a:r>
              <a:rPr lang="en-GB" altLang="en-US" sz="3600" b="1" dirty="0"/>
              <a:t>Our Father in heaven,</a:t>
            </a:r>
          </a:p>
          <a:p>
            <a:pPr marL="0" indent="0">
              <a:lnSpc>
                <a:spcPct val="100000"/>
              </a:lnSpc>
              <a:spcBef>
                <a:spcPct val="0"/>
              </a:spcBef>
              <a:buNone/>
            </a:pPr>
            <a:r>
              <a:rPr lang="en-GB" altLang="en-US" sz="3600" b="1" dirty="0"/>
              <a:t>hallowed be your Name,</a:t>
            </a:r>
          </a:p>
          <a:p>
            <a:pPr marL="0" indent="0">
              <a:lnSpc>
                <a:spcPct val="100000"/>
              </a:lnSpc>
              <a:spcBef>
                <a:spcPct val="0"/>
              </a:spcBef>
              <a:buNone/>
            </a:pPr>
            <a:r>
              <a:rPr lang="en-GB" altLang="en-US" sz="3600" b="1" dirty="0"/>
              <a:t>your kingdom come,</a:t>
            </a:r>
          </a:p>
          <a:p>
            <a:pPr marL="0" indent="0">
              <a:lnSpc>
                <a:spcPct val="100000"/>
              </a:lnSpc>
              <a:spcBef>
                <a:spcPct val="0"/>
              </a:spcBef>
              <a:buNone/>
            </a:pPr>
            <a:r>
              <a:rPr lang="en-GB" altLang="en-US" sz="3600" b="1" dirty="0"/>
              <a:t>your will be done,</a:t>
            </a:r>
          </a:p>
          <a:p>
            <a:pPr marL="0" indent="0">
              <a:lnSpc>
                <a:spcPct val="100000"/>
              </a:lnSpc>
              <a:spcBef>
                <a:spcPct val="0"/>
              </a:spcBef>
              <a:buNone/>
            </a:pPr>
            <a:r>
              <a:rPr lang="en-GB" altLang="en-US" sz="3600" b="1" dirty="0"/>
              <a:t>on earth as in heaven.</a:t>
            </a:r>
          </a:p>
        </p:txBody>
      </p:sp>
    </p:spTree>
    <p:extLst>
      <p:ext uri="{BB962C8B-B14F-4D97-AF65-F5344CB8AC3E}">
        <p14:creationId xmlns:p14="http://schemas.microsoft.com/office/powerpoint/2010/main" val="479278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b="1" dirty="0"/>
              <a:t>Give us today our daily bread.</a:t>
            </a:r>
          </a:p>
          <a:p>
            <a:pPr marL="0" indent="0">
              <a:lnSpc>
                <a:spcPct val="100000"/>
              </a:lnSpc>
              <a:spcBef>
                <a:spcPct val="0"/>
              </a:spcBef>
              <a:buNone/>
            </a:pPr>
            <a:r>
              <a:rPr lang="en-GB" altLang="en-US" sz="3600" b="1" dirty="0"/>
              <a:t>Forgive us our sins</a:t>
            </a:r>
          </a:p>
          <a:p>
            <a:pPr marL="0" indent="0">
              <a:lnSpc>
                <a:spcPct val="100000"/>
              </a:lnSpc>
              <a:spcBef>
                <a:spcPct val="0"/>
              </a:spcBef>
              <a:buNone/>
            </a:pPr>
            <a:r>
              <a:rPr lang="en-GB" altLang="en-US" sz="3600" b="1" dirty="0"/>
              <a:t>as we forgive those who sin against us.</a:t>
            </a:r>
          </a:p>
          <a:p>
            <a:pPr marL="0" indent="0">
              <a:lnSpc>
                <a:spcPct val="100000"/>
              </a:lnSpc>
              <a:spcBef>
                <a:spcPct val="0"/>
              </a:spcBef>
              <a:buNone/>
            </a:pPr>
            <a:r>
              <a:rPr lang="en-GB" altLang="en-US" sz="3600" b="1" dirty="0"/>
              <a:t>Save us from the time of trial	</a:t>
            </a:r>
          </a:p>
          <a:p>
            <a:pPr marL="0" indent="0">
              <a:lnSpc>
                <a:spcPct val="100000"/>
              </a:lnSpc>
              <a:spcBef>
                <a:spcPct val="0"/>
              </a:spcBef>
              <a:buNone/>
            </a:pPr>
            <a:r>
              <a:rPr lang="en-GB" altLang="en-US" sz="3600" b="1" dirty="0"/>
              <a:t>and deliver us from evil.</a:t>
            </a:r>
          </a:p>
          <a:p>
            <a:pPr marL="0" indent="0">
              <a:lnSpc>
                <a:spcPct val="100000"/>
              </a:lnSpc>
              <a:spcBef>
                <a:spcPct val="0"/>
              </a:spcBef>
              <a:buNone/>
            </a:pPr>
            <a:r>
              <a:rPr lang="en-GB" altLang="en-US" sz="3600" b="1" dirty="0"/>
              <a:t>For the kingdom, the power and the glory </a:t>
            </a:r>
            <a:br>
              <a:rPr lang="en-GB" altLang="en-US" sz="3600" b="1" dirty="0"/>
            </a:br>
            <a:r>
              <a:rPr lang="en-GB" altLang="en-US" sz="3600" b="1" dirty="0"/>
              <a:t>	are yours,		</a:t>
            </a:r>
          </a:p>
          <a:p>
            <a:pPr marL="0" indent="0">
              <a:lnSpc>
                <a:spcPct val="100000"/>
              </a:lnSpc>
              <a:spcBef>
                <a:spcPct val="0"/>
              </a:spcBef>
              <a:buNone/>
            </a:pPr>
            <a:r>
              <a:rPr lang="en-GB" altLang="en-US" sz="3600" b="1" dirty="0"/>
              <a:t>now and for ever. Amen. </a:t>
            </a:r>
            <a:endParaRPr lang="en-US" altLang="en-US" sz="3600" b="1" dirty="0"/>
          </a:p>
        </p:txBody>
      </p:sp>
    </p:spTree>
    <p:extLst>
      <p:ext uri="{BB962C8B-B14F-4D97-AF65-F5344CB8AC3E}">
        <p14:creationId xmlns:p14="http://schemas.microsoft.com/office/powerpoint/2010/main" val="32979903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dirty="0"/>
              <a:t>As our Saviour taught his disciples, we pray:</a:t>
            </a:r>
          </a:p>
          <a:p>
            <a:pPr marL="0" indent="0">
              <a:lnSpc>
                <a:spcPct val="100000"/>
              </a:lnSpc>
              <a:spcBef>
                <a:spcPct val="0"/>
              </a:spcBef>
              <a:buNone/>
            </a:pPr>
            <a:r>
              <a:rPr lang="en-GB" altLang="en-US" sz="3600" b="1" dirty="0"/>
              <a:t/>
            </a:r>
            <a:br>
              <a:rPr lang="en-GB" altLang="en-US" sz="3600" b="1" dirty="0"/>
            </a:br>
            <a:r>
              <a:rPr lang="en-GB" altLang="en-US" sz="3600" b="1" dirty="0"/>
              <a:t>Our Father, who art in heaven,</a:t>
            </a:r>
          </a:p>
          <a:p>
            <a:pPr marL="0" indent="0">
              <a:lnSpc>
                <a:spcPct val="100000"/>
              </a:lnSpc>
              <a:spcBef>
                <a:spcPct val="0"/>
              </a:spcBef>
              <a:buNone/>
            </a:pPr>
            <a:r>
              <a:rPr lang="en-GB" altLang="en-US" sz="3600" b="1" dirty="0"/>
              <a:t>hallowed be thy Name;</a:t>
            </a:r>
          </a:p>
          <a:p>
            <a:pPr marL="0" indent="0">
              <a:lnSpc>
                <a:spcPct val="100000"/>
              </a:lnSpc>
              <a:spcBef>
                <a:spcPct val="0"/>
              </a:spcBef>
              <a:buNone/>
            </a:pPr>
            <a:r>
              <a:rPr lang="en-GB" altLang="en-US" sz="3600" b="1" dirty="0"/>
              <a:t>thy kingdom come;</a:t>
            </a:r>
          </a:p>
          <a:p>
            <a:pPr marL="0" indent="0">
              <a:lnSpc>
                <a:spcPct val="100000"/>
              </a:lnSpc>
              <a:spcBef>
                <a:spcPct val="0"/>
              </a:spcBef>
              <a:buNone/>
            </a:pPr>
            <a:r>
              <a:rPr lang="en-GB" altLang="en-US" sz="3600" b="1" dirty="0"/>
              <a:t>thy will be done;</a:t>
            </a:r>
          </a:p>
          <a:p>
            <a:pPr marL="0" indent="0">
              <a:lnSpc>
                <a:spcPct val="100000"/>
              </a:lnSpc>
              <a:spcBef>
                <a:spcPct val="0"/>
              </a:spcBef>
              <a:buNone/>
            </a:pPr>
            <a:r>
              <a:rPr lang="en-GB" altLang="en-US" sz="3600" b="1" dirty="0"/>
              <a:t>on earth as it is in heaven.</a:t>
            </a:r>
          </a:p>
          <a:p>
            <a:pPr marL="0" indent="0">
              <a:lnSpc>
                <a:spcPct val="100000"/>
              </a:lnSpc>
              <a:spcBef>
                <a:spcPct val="0"/>
              </a:spcBef>
              <a:buNone/>
            </a:pPr>
            <a:endParaRPr lang="en-US" altLang="en-US" sz="3600" dirty="0"/>
          </a:p>
        </p:txBody>
      </p:sp>
    </p:spTree>
    <p:extLst>
      <p:ext uri="{BB962C8B-B14F-4D97-AF65-F5344CB8AC3E}">
        <p14:creationId xmlns:p14="http://schemas.microsoft.com/office/powerpoint/2010/main" val="4061327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4294967295"/>
          </p:nvPr>
        </p:nvSpPr>
        <p:spPr bwMode="auto">
          <a:xfrm>
            <a:off x="2579688" y="328613"/>
            <a:ext cx="9612312" cy="5127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indent="0">
              <a:lnSpc>
                <a:spcPct val="100000"/>
              </a:lnSpc>
              <a:spcBef>
                <a:spcPct val="0"/>
              </a:spcBef>
              <a:buNone/>
            </a:pPr>
            <a:r>
              <a:rPr lang="en-GB" altLang="en-US" sz="3600" b="1" dirty="0"/>
              <a:t>Give us this day our daily bread.</a:t>
            </a:r>
          </a:p>
          <a:p>
            <a:pPr marL="0" indent="0">
              <a:lnSpc>
                <a:spcPct val="100000"/>
              </a:lnSpc>
              <a:spcBef>
                <a:spcPct val="0"/>
              </a:spcBef>
              <a:buNone/>
            </a:pPr>
            <a:r>
              <a:rPr lang="en-GB" altLang="en-US" sz="3600" b="1" dirty="0"/>
              <a:t>And forgive us our trespasses,</a:t>
            </a:r>
          </a:p>
          <a:p>
            <a:pPr marL="0" indent="0">
              <a:lnSpc>
                <a:spcPct val="100000"/>
              </a:lnSpc>
              <a:spcBef>
                <a:spcPct val="0"/>
              </a:spcBef>
              <a:buNone/>
            </a:pPr>
            <a:r>
              <a:rPr lang="en-GB" altLang="en-US" sz="3600" b="1" dirty="0"/>
              <a:t>as we forgive those who trespass </a:t>
            </a:r>
          </a:p>
          <a:p>
            <a:pPr marL="0" indent="0">
              <a:lnSpc>
                <a:spcPct val="100000"/>
              </a:lnSpc>
              <a:spcBef>
                <a:spcPct val="0"/>
              </a:spcBef>
              <a:buNone/>
            </a:pPr>
            <a:r>
              <a:rPr lang="en-GB" altLang="en-US" sz="3600" b="1" dirty="0"/>
              <a:t>	against us.</a:t>
            </a:r>
          </a:p>
          <a:p>
            <a:pPr marL="0" indent="0">
              <a:lnSpc>
                <a:spcPct val="100000"/>
              </a:lnSpc>
              <a:spcBef>
                <a:spcPct val="0"/>
              </a:spcBef>
              <a:buNone/>
            </a:pPr>
            <a:r>
              <a:rPr lang="en-GB" altLang="en-US" sz="3600" b="1" dirty="0"/>
              <a:t>And lead us not into temptation;</a:t>
            </a:r>
          </a:p>
          <a:p>
            <a:pPr marL="0" indent="0">
              <a:lnSpc>
                <a:spcPct val="100000"/>
              </a:lnSpc>
              <a:spcBef>
                <a:spcPct val="0"/>
              </a:spcBef>
              <a:buNone/>
            </a:pPr>
            <a:r>
              <a:rPr lang="en-GB" altLang="en-US" sz="3600" b="1" dirty="0"/>
              <a:t>but deliver us from evil.</a:t>
            </a:r>
          </a:p>
          <a:p>
            <a:pPr marL="0" indent="0">
              <a:lnSpc>
                <a:spcPct val="100000"/>
              </a:lnSpc>
              <a:spcBef>
                <a:spcPct val="0"/>
              </a:spcBef>
              <a:buNone/>
            </a:pPr>
            <a:r>
              <a:rPr lang="en-GB" altLang="en-US" sz="3600" b="1" dirty="0"/>
              <a:t>For thine is the kingdom, the power, </a:t>
            </a:r>
            <a:br>
              <a:rPr lang="en-GB" altLang="en-US" sz="3600" b="1" dirty="0"/>
            </a:br>
            <a:r>
              <a:rPr lang="en-GB" altLang="en-US" sz="3600" b="1" dirty="0"/>
              <a:t>	and the glory,</a:t>
            </a:r>
          </a:p>
          <a:p>
            <a:pPr marL="0" indent="0">
              <a:lnSpc>
                <a:spcPct val="100000"/>
              </a:lnSpc>
              <a:spcBef>
                <a:spcPct val="0"/>
              </a:spcBef>
              <a:buNone/>
            </a:pPr>
            <a:r>
              <a:rPr lang="en-GB" altLang="en-US" sz="3600" b="1" dirty="0"/>
              <a:t>for ever and ever. Amen.</a:t>
            </a:r>
          </a:p>
          <a:p>
            <a:pPr marL="0" indent="0">
              <a:lnSpc>
                <a:spcPct val="100000"/>
              </a:lnSpc>
              <a:spcBef>
                <a:spcPct val="0"/>
              </a:spcBef>
              <a:buNone/>
            </a:pPr>
            <a:endParaRPr lang="en-US" altLang="en-US" sz="3600" dirty="0"/>
          </a:p>
        </p:txBody>
      </p:sp>
    </p:spTree>
    <p:extLst>
      <p:ext uri="{BB962C8B-B14F-4D97-AF65-F5344CB8AC3E}">
        <p14:creationId xmlns:p14="http://schemas.microsoft.com/office/powerpoint/2010/main" val="2592665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LORD’S SUPPER</a:t>
            </a:r>
            <a:endParaRPr lang="en-GB" altLang="en-US" dirty="0" smtClean="0"/>
          </a:p>
        </p:txBody>
      </p:sp>
    </p:spTree>
    <p:extLst>
      <p:ext uri="{BB962C8B-B14F-4D97-AF65-F5344CB8AC3E}">
        <p14:creationId xmlns:p14="http://schemas.microsoft.com/office/powerpoint/2010/main" val="34237123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438709"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a:solidFill>
                  <a:srgbClr val="C00000"/>
                </a:solidFill>
                <a:latin typeface="+mn-lt"/>
              </a:rPr>
              <a:t>The </a:t>
            </a:r>
            <a:r>
              <a:rPr lang="en-US" sz="2400" dirty="0" smtClean="0">
                <a:solidFill>
                  <a:srgbClr val="C00000"/>
                </a:solidFill>
                <a:latin typeface="+mn-lt"/>
              </a:rPr>
              <a:t>Peace</a:t>
            </a:r>
          </a:p>
          <a:p>
            <a:endParaRPr lang="en-GB" sz="2000" dirty="0">
              <a:solidFill>
                <a:srgbClr val="C00000"/>
              </a:solidFill>
              <a:latin typeface="+mn-lt"/>
            </a:endParaRPr>
          </a:p>
          <a:p>
            <a:r>
              <a:rPr lang="en-US" sz="2400" dirty="0">
                <a:solidFill>
                  <a:srgbClr val="C00000"/>
                </a:solidFill>
                <a:latin typeface="+mn-lt"/>
              </a:rPr>
              <a:t>All stand</a:t>
            </a:r>
            <a:r>
              <a:rPr lang="en-US" sz="2400" dirty="0" smtClean="0">
                <a:solidFill>
                  <a:srgbClr val="C00000"/>
                </a:solidFill>
                <a:latin typeface="+mn-lt"/>
              </a:rPr>
              <a:t>.</a:t>
            </a:r>
          </a:p>
          <a:p>
            <a:endParaRPr lang="en-GB" sz="2000" dirty="0">
              <a:solidFill>
                <a:srgbClr val="C00000"/>
              </a:solidFill>
              <a:latin typeface="+mn-lt"/>
            </a:endParaRPr>
          </a:p>
          <a:p>
            <a:r>
              <a:rPr lang="en-US" sz="3600" dirty="0">
                <a:latin typeface="+mn-lt"/>
              </a:rPr>
              <a:t>On this night,</a:t>
            </a:r>
            <a:endParaRPr lang="en-GB" sz="3600" dirty="0">
              <a:latin typeface="+mn-lt"/>
            </a:endParaRPr>
          </a:p>
          <a:p>
            <a:r>
              <a:rPr lang="en-US" sz="3600" dirty="0">
                <a:latin typeface="+mn-lt"/>
              </a:rPr>
              <a:t>our Lord Jesus Christ said to his disciples: </a:t>
            </a:r>
            <a:endParaRPr lang="en-US" sz="3600" dirty="0" smtClean="0">
              <a:latin typeface="+mn-lt"/>
            </a:endParaRPr>
          </a:p>
          <a:p>
            <a:r>
              <a:rPr lang="en-US" sz="3600" dirty="0" smtClean="0">
                <a:latin typeface="+mn-lt"/>
              </a:rPr>
              <a:t>‘</a:t>
            </a:r>
            <a:r>
              <a:rPr lang="en-US" sz="3600" dirty="0">
                <a:latin typeface="+mn-lt"/>
              </a:rPr>
              <a:t>Peace I leave with you; my peace I give to you.’</a:t>
            </a:r>
            <a:endParaRPr lang="en-GB" sz="3600" dirty="0">
              <a:latin typeface="+mn-lt"/>
            </a:endParaRPr>
          </a:p>
          <a:p>
            <a:endParaRPr lang="en-US" sz="2400" dirty="0" smtClean="0">
              <a:latin typeface="+mn-lt"/>
            </a:endParaRPr>
          </a:p>
          <a:p>
            <a:r>
              <a:rPr lang="en-US" sz="3600" dirty="0" smtClean="0">
                <a:latin typeface="+mn-lt"/>
              </a:rPr>
              <a:t>The </a:t>
            </a:r>
            <a:r>
              <a:rPr lang="en-US" sz="3600" dirty="0">
                <a:latin typeface="+mn-lt"/>
              </a:rPr>
              <a:t>peace of the Lord be always with you.</a:t>
            </a:r>
            <a:endParaRPr lang="en-GB" sz="3600" dirty="0">
              <a:latin typeface="+mn-lt"/>
            </a:endParaRPr>
          </a:p>
          <a:p>
            <a:r>
              <a:rPr lang="en-US" sz="3600" b="1" dirty="0">
                <a:latin typeface="+mn-lt"/>
              </a:rPr>
              <a:t>And also with you.</a:t>
            </a:r>
            <a:endParaRPr lang="en-GB" sz="3600" dirty="0">
              <a:latin typeface="+mn-lt"/>
            </a:endParaRPr>
          </a:p>
          <a:p>
            <a:endParaRPr lang="en-US" sz="2000" dirty="0" smtClean="0">
              <a:solidFill>
                <a:srgbClr val="C00000"/>
              </a:solidFill>
              <a:latin typeface="+mn-lt"/>
            </a:endParaRPr>
          </a:p>
          <a:p>
            <a:r>
              <a:rPr lang="en-US" sz="2400" dirty="0" smtClean="0">
                <a:solidFill>
                  <a:srgbClr val="C00000"/>
                </a:solidFill>
                <a:latin typeface="+mn-lt"/>
              </a:rPr>
              <a:t>The </a:t>
            </a:r>
            <a:r>
              <a:rPr lang="en-US" sz="2400" dirty="0">
                <a:solidFill>
                  <a:srgbClr val="C00000"/>
                </a:solidFill>
                <a:latin typeface="+mn-lt"/>
              </a:rPr>
              <a:t>people may greet one another in the name of Christ.</a:t>
            </a:r>
            <a:endParaRPr lang="en-GB" sz="2400" dirty="0">
              <a:solidFill>
                <a:srgbClr val="C00000"/>
              </a:solidFill>
              <a:latin typeface="+mn-lt"/>
            </a:endParaRPr>
          </a:p>
          <a:p>
            <a:endParaRPr lang="en-US" sz="2400" dirty="0" smtClean="0">
              <a:solidFill>
                <a:srgbClr val="C00000"/>
              </a:solidFill>
              <a:latin typeface="+mn-lt"/>
            </a:endParaRPr>
          </a:p>
        </p:txBody>
      </p:sp>
    </p:spTree>
    <p:extLst>
      <p:ext uri="{BB962C8B-B14F-4D97-AF65-F5344CB8AC3E}">
        <p14:creationId xmlns:p14="http://schemas.microsoft.com/office/powerpoint/2010/main" val="13179013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756828" y="2766646"/>
            <a:ext cx="103918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GB" sz="3600" b="1" dirty="0" smtClean="0">
                <a:latin typeface="+mn-lt"/>
              </a:rPr>
              <a:t>Hymn</a:t>
            </a:r>
            <a:endParaRPr lang="en-US" sz="3600" b="1" dirty="0" smtClean="0">
              <a:latin typeface="+mn-lt"/>
            </a:endParaRPr>
          </a:p>
        </p:txBody>
      </p:sp>
    </p:spTree>
    <p:extLst>
      <p:ext uri="{BB962C8B-B14F-4D97-AF65-F5344CB8AC3E}">
        <p14:creationId xmlns:p14="http://schemas.microsoft.com/office/powerpoint/2010/main" val="41307290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520771"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a:solidFill>
                  <a:srgbClr val="C00000"/>
                </a:solidFill>
                <a:latin typeface="+mn-lt"/>
              </a:rPr>
              <a:t>All stand</a:t>
            </a:r>
            <a:r>
              <a:rPr lang="en-US" sz="2400" dirty="0" smtClean="0">
                <a:solidFill>
                  <a:srgbClr val="C00000"/>
                </a:solidFill>
                <a:latin typeface="+mn-lt"/>
              </a:rPr>
              <a:t>.</a:t>
            </a:r>
          </a:p>
          <a:p>
            <a:endParaRPr lang="en-GB" dirty="0">
              <a:solidFill>
                <a:srgbClr val="C00000"/>
              </a:solidFill>
              <a:latin typeface="+mn-lt"/>
            </a:endParaRPr>
          </a:p>
          <a:p>
            <a:r>
              <a:rPr lang="en-US" sz="2400" dirty="0" smtClean="0">
                <a:solidFill>
                  <a:srgbClr val="C00000"/>
                </a:solidFill>
                <a:latin typeface="+mn-lt"/>
              </a:rPr>
              <a:t>The </a:t>
            </a:r>
            <a:r>
              <a:rPr lang="en-US" sz="2400" dirty="0">
                <a:solidFill>
                  <a:srgbClr val="C00000"/>
                </a:solidFill>
                <a:latin typeface="+mn-lt"/>
              </a:rPr>
              <a:t>presiding minister leads the great prayer of thanksgiving: </a:t>
            </a:r>
            <a:endParaRPr lang="en-US" sz="2400" dirty="0" smtClean="0">
              <a:solidFill>
                <a:srgbClr val="C00000"/>
              </a:solidFill>
              <a:latin typeface="+mn-lt"/>
            </a:endParaRPr>
          </a:p>
          <a:p>
            <a:endParaRPr lang="en-US" dirty="0" smtClean="0">
              <a:solidFill>
                <a:srgbClr val="C00000"/>
              </a:solidFill>
              <a:latin typeface="+mn-lt"/>
            </a:endParaRPr>
          </a:p>
          <a:p>
            <a:r>
              <a:rPr lang="en-US" sz="3600" dirty="0" smtClean="0">
                <a:latin typeface="+mn-lt"/>
              </a:rPr>
              <a:t>The </a:t>
            </a:r>
            <a:r>
              <a:rPr lang="en-US" sz="3600" dirty="0">
                <a:latin typeface="+mn-lt"/>
              </a:rPr>
              <a:t>Lord be with you.</a:t>
            </a:r>
            <a:endParaRPr lang="en-GB" sz="3600" dirty="0">
              <a:latin typeface="+mn-lt"/>
            </a:endParaRPr>
          </a:p>
          <a:p>
            <a:r>
              <a:rPr lang="en-US" sz="3600" b="1" dirty="0">
                <a:latin typeface="+mn-lt"/>
              </a:rPr>
              <a:t>And also with you</a:t>
            </a:r>
            <a:r>
              <a:rPr lang="en-US" sz="3600" b="1" dirty="0" smtClean="0">
                <a:latin typeface="+mn-lt"/>
              </a:rPr>
              <a:t>.</a:t>
            </a:r>
          </a:p>
          <a:p>
            <a:endParaRPr lang="en-GB" sz="2000" dirty="0">
              <a:latin typeface="+mn-lt"/>
            </a:endParaRPr>
          </a:p>
          <a:p>
            <a:r>
              <a:rPr lang="en-US" sz="3600" dirty="0">
                <a:latin typeface="+mn-lt"/>
              </a:rPr>
              <a:t>Lift up your hearts.</a:t>
            </a:r>
            <a:endParaRPr lang="en-GB" sz="3600" dirty="0">
              <a:latin typeface="+mn-lt"/>
            </a:endParaRPr>
          </a:p>
          <a:p>
            <a:r>
              <a:rPr lang="en-US" sz="3600" b="1" dirty="0">
                <a:latin typeface="+mn-lt"/>
              </a:rPr>
              <a:t>We lift them to the Lord</a:t>
            </a:r>
            <a:r>
              <a:rPr lang="en-US" sz="3600" b="1" dirty="0" smtClean="0">
                <a:latin typeface="+mn-lt"/>
              </a:rPr>
              <a:t>.</a:t>
            </a:r>
          </a:p>
          <a:p>
            <a:endParaRPr lang="en-GB" sz="2000" dirty="0">
              <a:latin typeface="+mn-lt"/>
            </a:endParaRPr>
          </a:p>
          <a:p>
            <a:r>
              <a:rPr lang="en-US" sz="3600" dirty="0">
                <a:latin typeface="+mn-lt"/>
              </a:rPr>
              <a:t>Let us give thanks to the Lord our God.</a:t>
            </a:r>
            <a:endParaRPr lang="en-GB" sz="3600" dirty="0">
              <a:latin typeface="+mn-lt"/>
            </a:endParaRPr>
          </a:p>
          <a:p>
            <a:r>
              <a:rPr lang="en-US" sz="3600" b="1" dirty="0">
                <a:latin typeface="+mn-lt"/>
              </a:rPr>
              <a:t>It is right to give our thanks and praise.</a:t>
            </a:r>
            <a:endParaRPr lang="en-GB" sz="3600" dirty="0">
              <a:latin typeface="+mn-lt"/>
            </a:endParaRPr>
          </a:p>
        </p:txBody>
      </p:sp>
    </p:spTree>
    <p:extLst>
      <p:ext uri="{BB962C8B-B14F-4D97-AF65-F5344CB8AC3E}">
        <p14:creationId xmlns:p14="http://schemas.microsoft.com/office/powerpoint/2010/main" val="12389990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Lord our God,</a:t>
            </a:r>
            <a:endParaRPr lang="en-GB" sz="3600" dirty="0">
              <a:latin typeface="+mn-lt"/>
            </a:endParaRPr>
          </a:p>
          <a:p>
            <a:r>
              <a:rPr lang="en-US" sz="3600" dirty="0">
                <a:latin typeface="+mn-lt"/>
              </a:rPr>
              <a:t>you brought everything into existence,</a:t>
            </a:r>
            <a:endParaRPr lang="en-GB" sz="3600" dirty="0">
              <a:latin typeface="+mn-lt"/>
            </a:endParaRPr>
          </a:p>
          <a:p>
            <a:r>
              <a:rPr lang="en-US" sz="3600" dirty="0">
                <a:latin typeface="+mn-lt"/>
              </a:rPr>
              <a:t>and created us in your own image and likeness. When in our sin we turned from you,</a:t>
            </a:r>
            <a:endParaRPr lang="en-GB" sz="3600" dirty="0">
              <a:latin typeface="+mn-lt"/>
            </a:endParaRPr>
          </a:p>
          <a:p>
            <a:r>
              <a:rPr lang="en-US" sz="3600" dirty="0">
                <a:latin typeface="+mn-lt"/>
              </a:rPr>
              <a:t>you did not leave us in darkness</a:t>
            </a:r>
            <a:r>
              <a:rPr lang="en-US" sz="3600" dirty="0" smtClean="0">
                <a:latin typeface="+mn-lt"/>
              </a:rPr>
              <a:t>.</a:t>
            </a:r>
          </a:p>
        </p:txBody>
      </p:sp>
    </p:spTree>
    <p:extLst>
      <p:ext uri="{BB962C8B-B14F-4D97-AF65-F5344CB8AC3E}">
        <p14:creationId xmlns:p14="http://schemas.microsoft.com/office/powerpoint/2010/main" val="256591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30077" y="2133391"/>
            <a:ext cx="95109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On this night, our Lord Jesus Christ said: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t>
            </a:r>
            <a:r>
              <a:rPr lang="en-US" sz="3600" dirty="0">
                <a:latin typeface="Arial" panose="020B0604020202020204" pitchFamily="34" charset="0"/>
                <a:cs typeface="Arial" panose="020B0604020202020204" pitchFamily="34" charset="0"/>
              </a:rPr>
              <a:t>A new commandment I give to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you love each other, as I have loved you.’</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On </a:t>
            </a:r>
            <a:r>
              <a:rPr lang="en-US" sz="3600" dirty="0">
                <a:latin typeface="+mn-lt"/>
              </a:rPr>
              <a:t>the night of the Passover</a:t>
            </a:r>
            <a:endParaRPr lang="en-GB" sz="3600" dirty="0">
              <a:latin typeface="+mn-lt"/>
            </a:endParaRPr>
          </a:p>
          <a:p>
            <a:r>
              <a:rPr lang="en-US" sz="3600" dirty="0">
                <a:latin typeface="+mn-lt"/>
              </a:rPr>
              <a:t>you delivered your chosen people. </a:t>
            </a:r>
            <a:endParaRPr lang="en-US" sz="3600" dirty="0" smtClean="0">
              <a:latin typeface="+mn-lt"/>
            </a:endParaRPr>
          </a:p>
          <a:p>
            <a:r>
              <a:rPr lang="en-US" sz="3600" dirty="0" smtClean="0">
                <a:latin typeface="+mn-lt"/>
              </a:rPr>
              <a:t>In </a:t>
            </a:r>
            <a:r>
              <a:rPr lang="en-US" sz="3600" dirty="0">
                <a:latin typeface="+mn-lt"/>
              </a:rPr>
              <a:t>the wilderness you fed them </a:t>
            </a:r>
            <a:endParaRPr lang="en-US" sz="3600" dirty="0" smtClean="0">
              <a:latin typeface="+mn-lt"/>
            </a:endParaRPr>
          </a:p>
          <a:p>
            <a:r>
              <a:rPr lang="en-US" sz="3600" dirty="0" smtClean="0">
                <a:latin typeface="+mn-lt"/>
              </a:rPr>
              <a:t>with </a:t>
            </a:r>
            <a:r>
              <a:rPr lang="en-US" sz="3600" dirty="0">
                <a:latin typeface="+mn-lt"/>
              </a:rPr>
              <a:t>bread from heaven</a:t>
            </a:r>
            <a:endParaRPr lang="en-GB" sz="3600" dirty="0">
              <a:latin typeface="+mn-lt"/>
            </a:endParaRPr>
          </a:p>
          <a:p>
            <a:r>
              <a:rPr lang="en-US" sz="3600" dirty="0">
                <a:latin typeface="+mn-lt"/>
              </a:rPr>
              <a:t>and led them to the promised land</a:t>
            </a:r>
            <a:r>
              <a:rPr lang="en-US" sz="3600" dirty="0" smtClean="0">
                <a:latin typeface="+mn-lt"/>
              </a:rPr>
              <a:t>.</a:t>
            </a:r>
          </a:p>
        </p:txBody>
      </p:sp>
    </p:spTree>
    <p:extLst>
      <p:ext uri="{BB962C8B-B14F-4D97-AF65-F5344CB8AC3E}">
        <p14:creationId xmlns:p14="http://schemas.microsoft.com/office/powerpoint/2010/main" val="2397869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In </a:t>
            </a:r>
            <a:r>
              <a:rPr lang="en-US" sz="3600" dirty="0">
                <a:latin typeface="+mn-lt"/>
              </a:rPr>
              <a:t>your enduring love,</a:t>
            </a:r>
            <a:endParaRPr lang="en-GB" sz="3600" dirty="0">
              <a:latin typeface="+mn-lt"/>
            </a:endParaRPr>
          </a:p>
          <a:p>
            <a:r>
              <a:rPr lang="en-US" sz="3600" dirty="0">
                <a:latin typeface="+mn-lt"/>
              </a:rPr>
              <a:t>you sent your Son to be our </a:t>
            </a:r>
            <a:r>
              <a:rPr lang="en-US" sz="3600" dirty="0" err="1">
                <a:latin typeface="+mn-lt"/>
              </a:rPr>
              <a:t>Saviour</a:t>
            </a:r>
            <a:r>
              <a:rPr lang="en-US" sz="3600" dirty="0">
                <a:latin typeface="+mn-lt"/>
              </a:rPr>
              <a:t>.</a:t>
            </a:r>
            <a:endParaRPr lang="en-GB" sz="3600" dirty="0">
              <a:latin typeface="+mn-lt"/>
            </a:endParaRPr>
          </a:p>
          <a:p>
            <a:r>
              <a:rPr lang="en-US" sz="3600" dirty="0">
                <a:latin typeface="+mn-lt"/>
              </a:rPr>
              <a:t>By his life and death</a:t>
            </a:r>
            <a:endParaRPr lang="en-GB" sz="3600" dirty="0">
              <a:latin typeface="+mn-lt"/>
            </a:endParaRPr>
          </a:p>
          <a:p>
            <a:r>
              <a:rPr lang="en-US" sz="3600" dirty="0">
                <a:latin typeface="+mn-lt"/>
              </a:rPr>
              <a:t>and his rising from the tomb,</a:t>
            </a:r>
            <a:endParaRPr lang="en-GB" sz="3600" dirty="0">
              <a:latin typeface="+mn-lt"/>
            </a:endParaRPr>
          </a:p>
          <a:p>
            <a:r>
              <a:rPr lang="en-US" sz="3600" dirty="0">
                <a:latin typeface="+mn-lt"/>
              </a:rPr>
              <a:t>you offer to all the gift of eternal life.</a:t>
            </a:r>
            <a:endParaRPr lang="en-GB" sz="3600" dirty="0">
              <a:latin typeface="+mn-lt"/>
            </a:endParaRPr>
          </a:p>
          <a:p>
            <a:r>
              <a:rPr lang="en-US" sz="3600" dirty="0">
                <a:latin typeface="+mn-lt"/>
              </a:rPr>
              <a:t>Through him</a:t>
            </a:r>
            <a:endParaRPr lang="en-GB" sz="3600" dirty="0">
              <a:latin typeface="+mn-lt"/>
            </a:endParaRPr>
          </a:p>
          <a:p>
            <a:r>
              <a:rPr lang="en-US" sz="3600" dirty="0">
                <a:latin typeface="+mn-lt"/>
              </a:rPr>
              <a:t>you sent your Holy Spirit</a:t>
            </a:r>
            <a:endParaRPr lang="en-GB" sz="3600" dirty="0">
              <a:latin typeface="+mn-lt"/>
            </a:endParaRPr>
          </a:p>
          <a:p>
            <a:r>
              <a:rPr lang="en-US" sz="3600" dirty="0">
                <a:latin typeface="+mn-lt"/>
              </a:rPr>
              <a:t>to be with your people for ever</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28154004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In </a:t>
            </a:r>
            <a:r>
              <a:rPr lang="en-US" sz="3600" dirty="0">
                <a:latin typeface="+mn-lt"/>
              </a:rPr>
              <a:t>communion with your faithful servants </a:t>
            </a:r>
            <a:endParaRPr lang="en-US" sz="3600" dirty="0" smtClean="0">
              <a:latin typeface="+mn-lt"/>
            </a:endParaRPr>
          </a:p>
          <a:p>
            <a:r>
              <a:rPr lang="en-US" sz="3600" dirty="0" smtClean="0">
                <a:latin typeface="+mn-lt"/>
              </a:rPr>
              <a:t>in </a:t>
            </a:r>
            <a:r>
              <a:rPr lang="en-US" sz="3600" dirty="0">
                <a:latin typeface="+mn-lt"/>
              </a:rPr>
              <a:t>every time and place</a:t>
            </a:r>
            <a:endParaRPr lang="en-GB" sz="3600" dirty="0">
              <a:latin typeface="+mn-lt"/>
            </a:endParaRPr>
          </a:p>
          <a:p>
            <a:r>
              <a:rPr lang="en-US" sz="3600" dirty="0">
                <a:latin typeface="+mn-lt"/>
              </a:rPr>
              <a:t>we join with all creation in the eternal hymn</a:t>
            </a:r>
            <a:r>
              <a:rPr lang="en-US" sz="3600" dirty="0" smtClean="0">
                <a:latin typeface="+mn-lt"/>
              </a:rPr>
              <a:t>:</a:t>
            </a:r>
          </a:p>
          <a:p>
            <a:endParaRPr lang="en-GB" sz="3600" dirty="0">
              <a:latin typeface="+mn-lt"/>
            </a:endParaRPr>
          </a:p>
        </p:txBody>
      </p:sp>
    </p:spTree>
    <p:extLst>
      <p:ext uri="{BB962C8B-B14F-4D97-AF65-F5344CB8AC3E}">
        <p14:creationId xmlns:p14="http://schemas.microsoft.com/office/powerpoint/2010/main" val="13069198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Holy</a:t>
            </a:r>
            <a:r>
              <a:rPr lang="en-US" sz="3600" b="1" dirty="0">
                <a:latin typeface="+mn-lt"/>
              </a:rPr>
              <a:t>, holy, holy Lord, God of power and </a:t>
            </a:r>
            <a:r>
              <a:rPr lang="en-US" sz="3600" b="1" dirty="0" smtClean="0">
                <a:latin typeface="+mn-lt"/>
              </a:rPr>
              <a:t>	might</a:t>
            </a:r>
            <a:r>
              <a:rPr lang="en-US" sz="3600" b="1" dirty="0">
                <a:latin typeface="+mn-lt"/>
              </a:rPr>
              <a:t>,</a:t>
            </a:r>
            <a:endParaRPr lang="en-GB" sz="3600" dirty="0">
              <a:latin typeface="+mn-lt"/>
            </a:endParaRPr>
          </a:p>
          <a:p>
            <a:r>
              <a:rPr lang="en-US" sz="3600" b="1" dirty="0">
                <a:latin typeface="+mn-lt"/>
              </a:rPr>
              <a:t>heaven and earth are full of your glory. Hosanna in the highest.</a:t>
            </a:r>
            <a:endParaRPr lang="en-GB" sz="3600" dirty="0">
              <a:latin typeface="+mn-lt"/>
            </a:endParaRPr>
          </a:p>
          <a:p>
            <a:r>
              <a:rPr lang="en-US" sz="3600" b="1" dirty="0" err="1">
                <a:latin typeface="+mn-lt"/>
              </a:rPr>
              <a:t>Blessèd</a:t>
            </a:r>
            <a:r>
              <a:rPr lang="en-US" sz="3600" b="1" dirty="0">
                <a:latin typeface="+mn-lt"/>
              </a:rPr>
              <a:t> is he who comes in the name of the </a:t>
            </a:r>
            <a:r>
              <a:rPr lang="en-US" sz="3600" b="1" dirty="0" smtClean="0">
                <a:latin typeface="+mn-lt"/>
              </a:rPr>
              <a:t>	Lord</a:t>
            </a:r>
            <a:r>
              <a:rPr lang="en-US" sz="3600" b="1" dirty="0">
                <a:latin typeface="+mn-lt"/>
              </a:rPr>
              <a:t>. </a:t>
            </a:r>
            <a:endParaRPr lang="en-US" sz="3600" b="1" dirty="0" smtClean="0">
              <a:latin typeface="+mn-lt"/>
            </a:endParaRPr>
          </a:p>
          <a:p>
            <a:r>
              <a:rPr lang="en-US" sz="3600" b="1" dirty="0" smtClean="0">
                <a:latin typeface="+mn-lt"/>
              </a:rPr>
              <a:t>Hosanna </a:t>
            </a:r>
            <a:r>
              <a:rPr lang="en-US" sz="3600" b="1" dirty="0">
                <a:latin typeface="+mn-lt"/>
              </a:rPr>
              <a:t>in the highest</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3351208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God </a:t>
            </a:r>
            <a:r>
              <a:rPr lang="en-US" sz="3600" dirty="0">
                <a:latin typeface="+mn-lt"/>
              </a:rPr>
              <a:t>of grace and mercy, </a:t>
            </a:r>
            <a:endParaRPr lang="en-US" sz="3600" dirty="0" smtClean="0">
              <a:latin typeface="+mn-lt"/>
            </a:endParaRPr>
          </a:p>
          <a:p>
            <a:r>
              <a:rPr lang="en-US" sz="3600" dirty="0" smtClean="0">
                <a:latin typeface="+mn-lt"/>
              </a:rPr>
              <a:t>we </a:t>
            </a:r>
            <a:r>
              <a:rPr lang="en-US" sz="3600" dirty="0">
                <a:latin typeface="+mn-lt"/>
              </a:rPr>
              <a:t>remember how,</a:t>
            </a:r>
            <a:endParaRPr lang="en-GB" sz="3600" dirty="0">
              <a:latin typeface="+mn-lt"/>
            </a:endParaRPr>
          </a:p>
          <a:p>
            <a:r>
              <a:rPr lang="en-US" sz="3600" dirty="0">
                <a:latin typeface="+mn-lt"/>
              </a:rPr>
              <a:t>on this night in which he was betrayed, </a:t>
            </a:r>
            <a:endParaRPr lang="en-US" sz="3600" dirty="0" smtClean="0">
              <a:latin typeface="+mn-lt"/>
            </a:endParaRPr>
          </a:p>
          <a:p>
            <a:r>
              <a:rPr lang="en-US" sz="3600" dirty="0" smtClean="0">
                <a:latin typeface="+mn-lt"/>
              </a:rPr>
              <a:t>our </a:t>
            </a:r>
            <a:r>
              <a:rPr lang="en-US" sz="3600" dirty="0">
                <a:latin typeface="+mn-lt"/>
              </a:rPr>
              <a:t>Lord Jesus Christ took bread</a:t>
            </a:r>
            <a:endParaRPr lang="en-GB" sz="3600" dirty="0">
              <a:latin typeface="+mn-lt"/>
            </a:endParaRPr>
          </a:p>
          <a:p>
            <a:r>
              <a:rPr lang="en-US" sz="3600" dirty="0">
                <a:latin typeface="+mn-lt"/>
              </a:rPr>
              <a:t>and gave you thanks;</a:t>
            </a:r>
            <a:endParaRPr lang="en-GB" sz="3600" dirty="0">
              <a:latin typeface="+mn-lt"/>
            </a:endParaRPr>
          </a:p>
          <a:p>
            <a:r>
              <a:rPr lang="en-US" sz="3600" dirty="0">
                <a:latin typeface="+mn-lt"/>
              </a:rPr>
              <a:t>he broke it and gave it to his disciples, saying, ‘Take this, all of you, and eat it.</a:t>
            </a:r>
            <a:endParaRPr lang="en-GB" sz="3600" dirty="0">
              <a:latin typeface="+mn-lt"/>
            </a:endParaRPr>
          </a:p>
          <a:p>
            <a:r>
              <a:rPr lang="en-US" sz="3600" dirty="0">
                <a:latin typeface="+mn-lt"/>
              </a:rPr>
              <a:t>This is my body given for you. </a:t>
            </a:r>
            <a:endParaRPr lang="en-US" sz="3600" dirty="0" smtClean="0">
              <a:latin typeface="+mn-lt"/>
            </a:endParaRPr>
          </a:p>
          <a:p>
            <a:r>
              <a:rPr lang="en-US" sz="3600" dirty="0" smtClean="0">
                <a:latin typeface="+mn-lt"/>
              </a:rPr>
              <a:t>Do </a:t>
            </a:r>
            <a:r>
              <a:rPr lang="en-US" sz="3600" dirty="0">
                <a:latin typeface="+mn-lt"/>
              </a:rPr>
              <a:t>this in remembrance of me</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13693779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After </a:t>
            </a:r>
            <a:r>
              <a:rPr lang="en-US" sz="3600" dirty="0">
                <a:latin typeface="+mn-lt"/>
              </a:rPr>
              <a:t>supper he took the cup;</a:t>
            </a:r>
            <a:endParaRPr lang="en-GB" sz="3600" dirty="0">
              <a:latin typeface="+mn-lt"/>
            </a:endParaRPr>
          </a:p>
          <a:p>
            <a:r>
              <a:rPr lang="en-US" sz="3600" dirty="0">
                <a:latin typeface="+mn-lt"/>
              </a:rPr>
              <a:t>he gave you thanks and gave it to them, saying, ‘Drink from it, all of you.</a:t>
            </a:r>
            <a:endParaRPr lang="en-GB" sz="3600" dirty="0">
              <a:latin typeface="+mn-lt"/>
            </a:endParaRPr>
          </a:p>
          <a:p>
            <a:r>
              <a:rPr lang="en-US" sz="3600" dirty="0">
                <a:latin typeface="+mn-lt"/>
              </a:rPr>
              <a:t>This is my blood of the new covenant, </a:t>
            </a:r>
            <a:endParaRPr lang="en-US" sz="3600" dirty="0" smtClean="0">
              <a:latin typeface="+mn-lt"/>
            </a:endParaRPr>
          </a:p>
          <a:p>
            <a:r>
              <a:rPr lang="en-US" sz="3600" dirty="0" smtClean="0">
                <a:latin typeface="+mn-lt"/>
              </a:rPr>
              <a:t>shed </a:t>
            </a:r>
            <a:r>
              <a:rPr lang="en-US" sz="3600" dirty="0">
                <a:latin typeface="+mn-lt"/>
              </a:rPr>
              <a:t>for you and for many</a:t>
            </a:r>
            <a:endParaRPr lang="en-GB" sz="3600" dirty="0">
              <a:latin typeface="+mn-lt"/>
            </a:endParaRPr>
          </a:p>
          <a:p>
            <a:r>
              <a:rPr lang="en-US" sz="3600" dirty="0">
                <a:latin typeface="+mn-lt"/>
              </a:rPr>
              <a:t>for the forgiveness of sins.</a:t>
            </a:r>
            <a:endParaRPr lang="en-GB" sz="3600" dirty="0">
              <a:latin typeface="+mn-lt"/>
            </a:endParaRPr>
          </a:p>
          <a:p>
            <a:r>
              <a:rPr lang="en-US" sz="3600" dirty="0">
                <a:latin typeface="+mn-lt"/>
              </a:rPr>
              <a:t>Do this in remembrance of me</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12003651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Dying</a:t>
            </a:r>
            <a:r>
              <a:rPr lang="en-US" sz="3600" b="1" dirty="0">
                <a:latin typeface="+mn-lt"/>
              </a:rPr>
              <a:t>, you destroyed our death. </a:t>
            </a:r>
            <a:endParaRPr lang="en-US" sz="3600" b="1" dirty="0" smtClean="0">
              <a:latin typeface="+mn-lt"/>
            </a:endParaRPr>
          </a:p>
          <a:p>
            <a:r>
              <a:rPr lang="en-US" sz="3600" b="1" dirty="0" smtClean="0">
                <a:latin typeface="+mn-lt"/>
              </a:rPr>
              <a:t>Rising</a:t>
            </a:r>
            <a:r>
              <a:rPr lang="en-US" sz="3600" b="1" dirty="0">
                <a:latin typeface="+mn-lt"/>
              </a:rPr>
              <a:t>, you restored our life.</a:t>
            </a:r>
            <a:endParaRPr lang="en-GB" sz="3600" dirty="0">
              <a:latin typeface="+mn-lt"/>
            </a:endParaRPr>
          </a:p>
          <a:p>
            <a:r>
              <a:rPr lang="en-US" sz="3600" b="1" dirty="0">
                <a:latin typeface="+mn-lt"/>
              </a:rPr>
              <a:t>Lord Jesus, come in glory</a:t>
            </a:r>
            <a:r>
              <a:rPr lang="en-US" sz="3600" b="1" dirty="0" smtClean="0">
                <a:latin typeface="+mn-lt"/>
              </a:rPr>
              <a:t>.</a:t>
            </a:r>
          </a:p>
        </p:txBody>
      </p:sp>
    </p:spTree>
    <p:extLst>
      <p:ext uri="{BB962C8B-B14F-4D97-AF65-F5344CB8AC3E}">
        <p14:creationId xmlns:p14="http://schemas.microsoft.com/office/powerpoint/2010/main" val="19635091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Therefore</a:t>
            </a:r>
            <a:r>
              <a:rPr lang="en-US" sz="3600" dirty="0">
                <a:latin typeface="+mn-lt"/>
              </a:rPr>
              <a:t>, Father,</a:t>
            </a:r>
            <a:endParaRPr lang="en-GB" sz="3600" dirty="0">
              <a:latin typeface="+mn-lt"/>
            </a:endParaRPr>
          </a:p>
          <a:p>
            <a:r>
              <a:rPr lang="en-US" sz="3600" dirty="0">
                <a:latin typeface="+mn-lt"/>
              </a:rPr>
              <a:t>with this bread and this cup, </a:t>
            </a:r>
            <a:endParaRPr lang="en-US" sz="3600" dirty="0" smtClean="0">
              <a:latin typeface="+mn-lt"/>
            </a:endParaRPr>
          </a:p>
          <a:p>
            <a:r>
              <a:rPr lang="en-US" sz="3600" dirty="0" smtClean="0">
                <a:latin typeface="+mn-lt"/>
              </a:rPr>
              <a:t>we </a:t>
            </a:r>
            <a:r>
              <a:rPr lang="en-US" sz="3600" dirty="0">
                <a:latin typeface="+mn-lt"/>
              </a:rPr>
              <a:t>share this paschal mystery</a:t>
            </a:r>
            <a:endParaRPr lang="en-GB" sz="3600" dirty="0">
              <a:latin typeface="+mn-lt"/>
            </a:endParaRPr>
          </a:p>
          <a:p>
            <a:r>
              <a:rPr lang="en-US" sz="3600" dirty="0">
                <a:latin typeface="+mn-lt"/>
              </a:rPr>
              <a:t>in remembrance of Christ your Son, </a:t>
            </a:r>
            <a:endParaRPr lang="en-US" sz="3600" dirty="0" smtClean="0">
              <a:latin typeface="+mn-lt"/>
            </a:endParaRPr>
          </a:p>
          <a:p>
            <a:r>
              <a:rPr lang="en-US" sz="3600" dirty="0" smtClean="0">
                <a:latin typeface="+mn-lt"/>
              </a:rPr>
              <a:t>and </a:t>
            </a:r>
            <a:r>
              <a:rPr lang="en-US" sz="3600" dirty="0">
                <a:latin typeface="+mn-lt"/>
              </a:rPr>
              <a:t>we offer our lives to serve you. </a:t>
            </a:r>
            <a:endParaRPr lang="en-US" sz="3600" dirty="0" smtClean="0">
              <a:latin typeface="+mn-lt"/>
            </a:endParaRPr>
          </a:p>
          <a:p>
            <a:r>
              <a:rPr lang="en-US" sz="3600" dirty="0" smtClean="0">
                <a:latin typeface="+mn-lt"/>
              </a:rPr>
              <a:t>Send </a:t>
            </a:r>
            <a:r>
              <a:rPr lang="en-US" sz="3600" dirty="0">
                <a:latin typeface="+mn-lt"/>
              </a:rPr>
              <a:t>your Spirit of life and power </a:t>
            </a:r>
            <a:endParaRPr lang="en-US" sz="3600" dirty="0" smtClean="0">
              <a:latin typeface="+mn-lt"/>
            </a:endParaRPr>
          </a:p>
          <a:p>
            <a:r>
              <a:rPr lang="en-US" sz="3600" dirty="0" smtClean="0">
                <a:latin typeface="+mn-lt"/>
              </a:rPr>
              <a:t>that </a:t>
            </a:r>
            <a:r>
              <a:rPr lang="en-US" sz="3600" dirty="0">
                <a:latin typeface="+mn-lt"/>
              </a:rPr>
              <a:t>these gifts of bread and wine</a:t>
            </a:r>
            <a:endParaRPr lang="en-GB" sz="3600" dirty="0">
              <a:latin typeface="+mn-lt"/>
            </a:endParaRPr>
          </a:p>
          <a:p>
            <a:r>
              <a:rPr lang="en-US" sz="3600" dirty="0">
                <a:latin typeface="+mn-lt"/>
              </a:rPr>
              <a:t>may be for us the body and blood of Christ</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7003483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By </a:t>
            </a:r>
            <a:r>
              <a:rPr lang="en-US" sz="3600" dirty="0">
                <a:latin typeface="+mn-lt"/>
              </a:rPr>
              <a:t>that same Spirit</a:t>
            </a:r>
            <a:endParaRPr lang="en-GB" sz="3600" dirty="0">
              <a:latin typeface="+mn-lt"/>
            </a:endParaRPr>
          </a:p>
          <a:p>
            <a:r>
              <a:rPr lang="en-US" sz="3600" dirty="0">
                <a:latin typeface="+mn-lt"/>
              </a:rPr>
              <a:t>may we be made worthy to live for you </a:t>
            </a:r>
            <a:endParaRPr lang="en-US" sz="3600" dirty="0" smtClean="0">
              <a:latin typeface="+mn-lt"/>
            </a:endParaRPr>
          </a:p>
          <a:p>
            <a:r>
              <a:rPr lang="en-US" sz="3600" dirty="0" smtClean="0">
                <a:latin typeface="+mn-lt"/>
              </a:rPr>
              <a:t>and </a:t>
            </a:r>
            <a:r>
              <a:rPr lang="en-US" sz="3600" dirty="0">
                <a:latin typeface="+mn-lt"/>
              </a:rPr>
              <a:t>to tell of your saving power</a:t>
            </a:r>
            <a:r>
              <a:rPr lang="en-US" sz="3600" dirty="0" smtClean="0">
                <a:latin typeface="+mn-lt"/>
              </a:rPr>
              <a:t>.</a:t>
            </a:r>
          </a:p>
          <a:p>
            <a:endParaRPr lang="en-GB" sz="3600" dirty="0">
              <a:latin typeface="+mn-lt"/>
            </a:endParaRPr>
          </a:p>
          <a:p>
            <a:r>
              <a:rPr lang="en-US" sz="3600" dirty="0">
                <a:latin typeface="+mn-lt"/>
              </a:rPr>
              <a:t>Give grace to us</a:t>
            </a:r>
            <a:endParaRPr lang="en-GB" sz="3600" dirty="0">
              <a:latin typeface="+mn-lt"/>
            </a:endParaRPr>
          </a:p>
          <a:p>
            <a:r>
              <a:rPr lang="en-US" sz="3600" dirty="0">
                <a:latin typeface="+mn-lt"/>
              </a:rPr>
              <a:t>that our words and deeds may not betray you, but that we may love one another</a:t>
            </a:r>
            <a:endParaRPr lang="en-GB" sz="3600" dirty="0">
              <a:latin typeface="+mn-lt"/>
            </a:endParaRPr>
          </a:p>
          <a:p>
            <a:r>
              <a:rPr lang="en-US" sz="3600" dirty="0">
                <a:latin typeface="+mn-lt"/>
              </a:rPr>
              <a:t>as your Son commanded</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15466206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Remember</a:t>
            </a:r>
            <a:r>
              <a:rPr lang="en-US" sz="3600" dirty="0">
                <a:latin typeface="+mn-lt"/>
              </a:rPr>
              <a:t>, Lord,</a:t>
            </a:r>
            <a:endParaRPr lang="en-GB" sz="3600" dirty="0">
              <a:latin typeface="+mn-lt"/>
            </a:endParaRPr>
          </a:p>
          <a:p>
            <a:r>
              <a:rPr lang="en-US" sz="3600" dirty="0">
                <a:latin typeface="+mn-lt"/>
              </a:rPr>
              <a:t>all whom you have called to serve you in your </a:t>
            </a:r>
            <a:r>
              <a:rPr lang="en-US" sz="3600" dirty="0" smtClean="0">
                <a:latin typeface="+mn-lt"/>
              </a:rPr>
              <a:t>	holy </a:t>
            </a:r>
            <a:r>
              <a:rPr lang="en-US" sz="3600" dirty="0">
                <a:latin typeface="+mn-lt"/>
              </a:rPr>
              <a:t>Church, </a:t>
            </a:r>
            <a:endParaRPr lang="en-US" sz="3600" dirty="0" smtClean="0">
              <a:latin typeface="+mn-lt"/>
            </a:endParaRPr>
          </a:p>
          <a:p>
            <a:r>
              <a:rPr lang="en-US" sz="3600" dirty="0" smtClean="0">
                <a:latin typeface="+mn-lt"/>
              </a:rPr>
              <a:t>and </a:t>
            </a:r>
            <a:r>
              <a:rPr lang="en-US" sz="3600" dirty="0">
                <a:latin typeface="+mn-lt"/>
              </a:rPr>
              <a:t>all who offer themselves for the life of the </a:t>
            </a:r>
            <a:r>
              <a:rPr lang="en-US" sz="3600" dirty="0" smtClean="0">
                <a:latin typeface="+mn-lt"/>
              </a:rPr>
              <a:t>	world.</a:t>
            </a:r>
          </a:p>
          <a:p>
            <a:endParaRPr lang="en-GB" sz="3600" dirty="0">
              <a:latin typeface="+mn-lt"/>
            </a:endParaRPr>
          </a:p>
          <a:p>
            <a:r>
              <a:rPr lang="en-US" sz="3600" dirty="0">
                <a:latin typeface="+mn-lt"/>
              </a:rPr>
              <a:t>Unite us at the table in your kingdom </a:t>
            </a:r>
            <a:endParaRPr lang="en-US" sz="3600" dirty="0" smtClean="0">
              <a:latin typeface="+mn-lt"/>
            </a:endParaRPr>
          </a:p>
          <a:p>
            <a:r>
              <a:rPr lang="en-US" sz="3600" dirty="0" smtClean="0">
                <a:latin typeface="+mn-lt"/>
              </a:rPr>
              <a:t>with </a:t>
            </a:r>
            <a:r>
              <a:rPr lang="en-US" sz="3600" dirty="0">
                <a:latin typeface="+mn-lt"/>
              </a:rPr>
              <a:t>all who have faithfully served you</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961832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5853694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750277"/>
            <a:ext cx="1014563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We </a:t>
            </a:r>
            <a:r>
              <a:rPr lang="en-US" sz="3600" dirty="0">
                <a:latin typeface="+mn-lt"/>
              </a:rPr>
              <a:t>offer our prayer</a:t>
            </a:r>
            <a:endParaRPr lang="en-GB" sz="3600" dirty="0">
              <a:latin typeface="+mn-lt"/>
            </a:endParaRPr>
          </a:p>
          <a:p>
            <a:r>
              <a:rPr lang="en-US" sz="3600" dirty="0">
                <a:latin typeface="+mn-lt"/>
              </a:rPr>
              <a:t>through Jesus Christ our Lord</a:t>
            </a:r>
            <a:r>
              <a:rPr lang="en-US" sz="3600" dirty="0" smtClean="0">
                <a:latin typeface="+mn-lt"/>
              </a:rPr>
              <a:t>,</a:t>
            </a:r>
          </a:p>
          <a:p>
            <a:endParaRPr lang="en-GB" sz="3600" dirty="0">
              <a:latin typeface="+mn-lt"/>
            </a:endParaRPr>
          </a:p>
          <a:p>
            <a:r>
              <a:rPr lang="en-US" sz="3600" b="1" dirty="0">
                <a:latin typeface="+mn-lt"/>
              </a:rPr>
              <a:t>to whom, with you and the Holy Spirit, </a:t>
            </a:r>
            <a:endParaRPr lang="en-US" sz="3600" b="1" dirty="0" smtClean="0">
              <a:latin typeface="+mn-lt"/>
            </a:endParaRPr>
          </a:p>
          <a:p>
            <a:r>
              <a:rPr lang="en-US" sz="3600" b="1" dirty="0" smtClean="0">
                <a:latin typeface="+mn-lt"/>
              </a:rPr>
              <a:t>belong </a:t>
            </a:r>
            <a:r>
              <a:rPr lang="en-US" sz="3600" b="1" dirty="0">
                <a:latin typeface="+mn-lt"/>
              </a:rPr>
              <a:t>endless praise and eternal blessing, now and through all ages. Amen.</a:t>
            </a:r>
            <a:endParaRPr lang="en-GB" sz="3600" dirty="0">
              <a:latin typeface="+mn-lt"/>
            </a:endParaRPr>
          </a:p>
        </p:txBody>
      </p:sp>
    </p:spTree>
    <p:extLst>
      <p:ext uri="{BB962C8B-B14F-4D97-AF65-F5344CB8AC3E}">
        <p14:creationId xmlns:p14="http://schemas.microsoft.com/office/powerpoint/2010/main" val="23787093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The </a:t>
            </a:r>
            <a:r>
              <a:rPr lang="en-US" sz="2400" dirty="0">
                <a:solidFill>
                  <a:srgbClr val="C00000"/>
                </a:solidFill>
                <a:latin typeface="+mn-lt"/>
              </a:rPr>
              <a:t>presiding minister breaks the bread in the sight of the people in silence, or saying</a:t>
            </a:r>
            <a:r>
              <a:rPr lang="en-US" sz="2400" dirty="0" smtClean="0">
                <a:solidFill>
                  <a:srgbClr val="C00000"/>
                </a:solidFill>
                <a:latin typeface="+mn-lt"/>
              </a:rPr>
              <a:t>:</a:t>
            </a:r>
          </a:p>
          <a:p>
            <a:endParaRPr lang="en-GB" sz="2400" dirty="0">
              <a:solidFill>
                <a:srgbClr val="C00000"/>
              </a:solidFill>
              <a:latin typeface="+mn-lt"/>
            </a:endParaRPr>
          </a:p>
          <a:p>
            <a:r>
              <a:rPr lang="en-US" sz="3600" dirty="0">
                <a:latin typeface="+mn-lt"/>
              </a:rPr>
              <a:t>We break this bread to share in the body of Christ</a:t>
            </a:r>
            <a:r>
              <a:rPr lang="en-US" sz="3600" dirty="0" smtClean="0">
                <a:latin typeface="+mn-lt"/>
              </a:rPr>
              <a:t>.</a:t>
            </a:r>
          </a:p>
          <a:p>
            <a:endParaRPr lang="en-GB" sz="2800" dirty="0">
              <a:latin typeface="+mn-lt"/>
            </a:endParaRPr>
          </a:p>
          <a:p>
            <a:r>
              <a:rPr lang="en-US" sz="3600" b="1" dirty="0">
                <a:latin typeface="+mn-lt"/>
              </a:rPr>
              <a:t>Though we are many, we are one body, because we all share in one bread</a:t>
            </a:r>
            <a:r>
              <a:rPr lang="en-US" sz="3600" b="1" dirty="0" smtClean="0">
                <a:latin typeface="+mn-lt"/>
              </a:rPr>
              <a:t>.</a:t>
            </a:r>
          </a:p>
          <a:p>
            <a:endParaRPr lang="en-GB" sz="2400" dirty="0">
              <a:solidFill>
                <a:srgbClr val="C00000"/>
              </a:solidFill>
              <a:latin typeface="+mn-lt"/>
            </a:endParaRPr>
          </a:p>
          <a:p>
            <a:r>
              <a:rPr lang="en-US" sz="2400" dirty="0" smtClean="0">
                <a:solidFill>
                  <a:srgbClr val="C00000"/>
                </a:solidFill>
                <a:latin typeface="+mn-lt"/>
              </a:rPr>
              <a:t>Silence</a:t>
            </a:r>
            <a:r>
              <a:rPr lang="en-US" sz="2400" dirty="0">
                <a:solidFill>
                  <a:srgbClr val="C00000"/>
                </a:solidFill>
                <a:latin typeface="+mn-lt"/>
              </a:rPr>
              <a:t>, all seated or kneeling</a:t>
            </a:r>
            <a:endParaRPr lang="en-GB" sz="2400" dirty="0">
              <a:solidFill>
                <a:srgbClr val="C00000"/>
              </a:solidFill>
              <a:latin typeface="+mn-lt"/>
            </a:endParaRPr>
          </a:p>
        </p:txBody>
      </p:sp>
    </p:spTree>
    <p:extLst>
      <p:ext uri="{BB962C8B-B14F-4D97-AF65-F5344CB8AC3E}">
        <p14:creationId xmlns:p14="http://schemas.microsoft.com/office/powerpoint/2010/main" val="24234501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723602"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The presiding minister</a:t>
            </a:r>
            <a:r>
              <a:rPr lang="en-GB" sz="2400" dirty="0" smtClean="0">
                <a:solidFill>
                  <a:srgbClr val="C00000"/>
                </a:solidFill>
                <a:latin typeface="+mn-lt"/>
              </a:rPr>
              <a:t>, </a:t>
            </a:r>
            <a:r>
              <a:rPr lang="en-GB" sz="2400" dirty="0">
                <a:solidFill>
                  <a:srgbClr val="C00000"/>
                </a:solidFill>
                <a:latin typeface="+mn-lt"/>
              </a:rPr>
              <a:t>those assisting with distribution, and the people receive according to local custom. </a:t>
            </a:r>
            <a:r>
              <a:rPr lang="en-GB" sz="2400" dirty="0" smtClean="0">
                <a:solidFill>
                  <a:srgbClr val="C00000"/>
                </a:solidFill>
                <a:latin typeface="+mn-lt"/>
              </a:rPr>
              <a:t>The </a:t>
            </a:r>
            <a:r>
              <a:rPr lang="en-GB" sz="2400" dirty="0">
                <a:solidFill>
                  <a:srgbClr val="C00000"/>
                </a:solidFill>
                <a:latin typeface="+mn-lt"/>
              </a:rPr>
              <a:t>presiding minister may say these words or other words of invitation: </a:t>
            </a:r>
          </a:p>
          <a:p>
            <a:endParaRPr lang="en-GB" sz="2000" dirty="0">
              <a:solidFill>
                <a:srgbClr val="C00000"/>
              </a:solidFill>
              <a:latin typeface="+mn-lt"/>
            </a:endParaRPr>
          </a:p>
          <a:p>
            <a:r>
              <a:rPr lang="en-US" sz="3600" dirty="0" smtClean="0">
                <a:latin typeface="+mn-lt"/>
              </a:rPr>
              <a:t>Jesus is the Lamb of God</a:t>
            </a:r>
          </a:p>
          <a:p>
            <a:r>
              <a:rPr lang="en-US" sz="3600" dirty="0" smtClean="0">
                <a:latin typeface="+mn-lt"/>
              </a:rPr>
              <a:t>who takes away the sin of the world. </a:t>
            </a:r>
          </a:p>
          <a:p>
            <a:r>
              <a:rPr lang="en-US" sz="3600" dirty="0" smtClean="0">
                <a:latin typeface="+mn-lt"/>
              </a:rPr>
              <a:t>Happy are those who are called to his supper.</a:t>
            </a:r>
          </a:p>
          <a:p>
            <a:endParaRPr lang="en-GB" sz="2000" dirty="0">
              <a:latin typeface="+mn-lt"/>
            </a:endParaRPr>
          </a:p>
          <a:p>
            <a:r>
              <a:rPr lang="en-US" sz="3600" b="1" dirty="0" smtClean="0">
                <a:latin typeface="+mn-lt"/>
              </a:rPr>
              <a:t>Lord, I am not worthy to receive you,</a:t>
            </a:r>
          </a:p>
          <a:p>
            <a:r>
              <a:rPr lang="en-US" sz="3600" b="1" dirty="0">
                <a:latin typeface="+mn-lt"/>
              </a:rPr>
              <a:t>b</a:t>
            </a:r>
            <a:r>
              <a:rPr lang="en-US" sz="3600" b="1" dirty="0" smtClean="0">
                <a:latin typeface="+mn-lt"/>
              </a:rPr>
              <a:t>ut </a:t>
            </a:r>
            <a:r>
              <a:rPr lang="en-US" sz="3600" b="1" dirty="0" smtClean="0">
                <a:latin typeface="+mn-lt"/>
              </a:rPr>
              <a:t>only say the word and I shall be healed.</a:t>
            </a:r>
          </a:p>
        </p:txBody>
      </p:sp>
    </p:spTree>
    <p:extLst>
      <p:ext uri="{BB962C8B-B14F-4D97-AF65-F5344CB8AC3E}">
        <p14:creationId xmlns:p14="http://schemas.microsoft.com/office/powerpoint/2010/main" val="25584146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2400" dirty="0">
                <a:solidFill>
                  <a:srgbClr val="C00000"/>
                </a:solidFill>
                <a:latin typeface="+mn-lt"/>
              </a:rPr>
              <a:t>Words such as the following are said during the distribution: </a:t>
            </a:r>
          </a:p>
          <a:p>
            <a:endParaRPr lang="en-GB" sz="2400" dirty="0">
              <a:solidFill>
                <a:srgbClr val="C00000"/>
              </a:solidFill>
              <a:latin typeface="+mn-lt"/>
            </a:endParaRPr>
          </a:p>
          <a:p>
            <a:r>
              <a:rPr lang="en-US" sz="3600" dirty="0" smtClean="0">
                <a:latin typeface="+mn-lt"/>
              </a:rPr>
              <a:t>The body of Christ, given for you. </a:t>
            </a:r>
            <a:r>
              <a:rPr lang="en-US" sz="3600" b="1" dirty="0" smtClean="0">
                <a:latin typeface="+mn-lt"/>
              </a:rPr>
              <a:t>Amen.</a:t>
            </a:r>
          </a:p>
          <a:p>
            <a:endParaRPr lang="en-US" sz="3600" dirty="0">
              <a:latin typeface="+mn-lt"/>
            </a:endParaRPr>
          </a:p>
          <a:p>
            <a:r>
              <a:rPr lang="en-US" sz="3600" dirty="0" smtClean="0">
                <a:latin typeface="+mn-lt"/>
              </a:rPr>
              <a:t>The blood of Christ, shed for you. </a:t>
            </a:r>
            <a:r>
              <a:rPr lang="en-US" sz="3600" b="1" dirty="0" smtClean="0">
                <a:latin typeface="+mn-lt"/>
              </a:rPr>
              <a:t>Amen. </a:t>
            </a:r>
          </a:p>
          <a:p>
            <a:endParaRPr lang="en-GB" sz="2800" dirty="0">
              <a:latin typeface="+mn-lt"/>
            </a:endParaRPr>
          </a:p>
        </p:txBody>
      </p:sp>
    </p:spTree>
    <p:extLst>
      <p:ext uri="{BB962C8B-B14F-4D97-AF65-F5344CB8AC3E}">
        <p14:creationId xmlns:p14="http://schemas.microsoft.com/office/powerpoint/2010/main" val="2476042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91117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a:latin typeface="+mn-lt"/>
              </a:rPr>
              <a:t>Sing, my tongue, the </a:t>
            </a:r>
            <a:r>
              <a:rPr lang="en-US" sz="3600" b="1" dirty="0" err="1">
                <a:latin typeface="+mn-lt"/>
              </a:rPr>
              <a:t>Saviour’s</a:t>
            </a:r>
            <a:r>
              <a:rPr lang="en-US" sz="3600" b="1" dirty="0">
                <a:latin typeface="+mn-lt"/>
              </a:rPr>
              <a:t> glory, </a:t>
            </a:r>
            <a:endParaRPr lang="en-US" sz="3600" b="1" dirty="0" smtClean="0">
              <a:latin typeface="+mn-lt"/>
            </a:endParaRPr>
          </a:p>
          <a:p>
            <a:r>
              <a:rPr lang="en-US" sz="3600" b="1" dirty="0">
                <a:latin typeface="+mn-lt"/>
              </a:rPr>
              <a:t>	</a:t>
            </a:r>
            <a:r>
              <a:rPr lang="en-US" sz="3600" b="1" dirty="0" smtClean="0">
                <a:latin typeface="+mn-lt"/>
              </a:rPr>
              <a:t>Of </a:t>
            </a:r>
            <a:r>
              <a:rPr lang="en-US" sz="3600" b="1" dirty="0">
                <a:latin typeface="+mn-lt"/>
              </a:rPr>
              <a:t>his cross the mystery sing;</a:t>
            </a:r>
            <a:endParaRPr lang="en-GB" sz="3600" dirty="0">
              <a:latin typeface="+mn-lt"/>
            </a:endParaRPr>
          </a:p>
          <a:p>
            <a:r>
              <a:rPr lang="en-US" sz="3600" b="1" dirty="0">
                <a:latin typeface="+mn-lt"/>
              </a:rPr>
              <a:t>Lift on high the wondrous trophy, </a:t>
            </a:r>
            <a:endParaRPr lang="en-US" sz="3600" b="1" dirty="0" smtClean="0">
              <a:latin typeface="+mn-lt"/>
            </a:endParaRPr>
          </a:p>
          <a:p>
            <a:r>
              <a:rPr lang="en-US" sz="3600" b="1" dirty="0">
                <a:latin typeface="+mn-lt"/>
              </a:rPr>
              <a:t>	</a:t>
            </a:r>
            <a:r>
              <a:rPr lang="en-US" sz="3600" b="1" dirty="0" smtClean="0">
                <a:latin typeface="+mn-lt"/>
              </a:rPr>
              <a:t>Tell </a:t>
            </a:r>
            <a:r>
              <a:rPr lang="en-US" sz="3600" b="1" dirty="0">
                <a:latin typeface="+mn-lt"/>
              </a:rPr>
              <a:t>the triumph of the King:</a:t>
            </a:r>
            <a:endParaRPr lang="en-GB" sz="3600" dirty="0">
              <a:latin typeface="+mn-lt"/>
            </a:endParaRPr>
          </a:p>
          <a:p>
            <a:r>
              <a:rPr lang="en-US" sz="3600" b="1" dirty="0">
                <a:latin typeface="+mn-lt"/>
              </a:rPr>
              <a:t>He, the world’s Redeemer, conquers </a:t>
            </a:r>
            <a:endParaRPr lang="en-US" sz="3600" b="1" dirty="0" smtClean="0">
              <a:latin typeface="+mn-lt"/>
            </a:endParaRPr>
          </a:p>
          <a:p>
            <a:r>
              <a:rPr lang="en-US" sz="3600" b="1" dirty="0">
                <a:latin typeface="+mn-lt"/>
              </a:rPr>
              <a:t>	</a:t>
            </a:r>
            <a:r>
              <a:rPr lang="en-US" sz="3600" b="1" dirty="0" smtClean="0">
                <a:latin typeface="+mn-lt"/>
              </a:rPr>
              <a:t>Death</a:t>
            </a:r>
            <a:r>
              <a:rPr lang="en-US" sz="3600" b="1" dirty="0">
                <a:latin typeface="+mn-lt"/>
              </a:rPr>
              <a:t>, through death now vanquishing</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9803217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91117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On </a:t>
            </a:r>
            <a:r>
              <a:rPr lang="en-US" sz="3600" b="1" dirty="0">
                <a:latin typeface="+mn-lt"/>
              </a:rPr>
              <a:t>the night of that last supper </a:t>
            </a:r>
            <a:endParaRPr lang="en-US" sz="3600" b="1" dirty="0" smtClean="0">
              <a:latin typeface="+mn-lt"/>
            </a:endParaRPr>
          </a:p>
          <a:p>
            <a:r>
              <a:rPr lang="en-US" sz="3600" b="1" dirty="0">
                <a:latin typeface="+mn-lt"/>
              </a:rPr>
              <a:t>	</a:t>
            </a:r>
            <a:r>
              <a:rPr lang="en-US" sz="3600" b="1" dirty="0" smtClean="0">
                <a:latin typeface="+mn-lt"/>
              </a:rPr>
              <a:t>Seated </a:t>
            </a:r>
            <a:r>
              <a:rPr lang="en-US" sz="3600" b="1" dirty="0">
                <a:latin typeface="+mn-lt"/>
              </a:rPr>
              <a:t>with his chosen band,</a:t>
            </a:r>
            <a:endParaRPr lang="en-GB" sz="3600" dirty="0">
              <a:latin typeface="+mn-lt"/>
            </a:endParaRPr>
          </a:p>
          <a:p>
            <a:r>
              <a:rPr lang="en-US" sz="3600" b="1" dirty="0">
                <a:latin typeface="+mn-lt"/>
              </a:rPr>
              <a:t>He, the paschal victim eating,</a:t>
            </a:r>
            <a:endParaRPr lang="en-GB" sz="3600" dirty="0">
              <a:latin typeface="+mn-lt"/>
            </a:endParaRPr>
          </a:p>
          <a:p>
            <a:r>
              <a:rPr lang="en-US" sz="3600" b="1" dirty="0" smtClean="0">
                <a:latin typeface="+mn-lt"/>
              </a:rPr>
              <a:t>	First </a:t>
            </a:r>
            <a:r>
              <a:rPr lang="en-US" sz="3600" b="1" dirty="0">
                <a:latin typeface="+mn-lt"/>
              </a:rPr>
              <a:t>fulfils the law’s command,</a:t>
            </a:r>
            <a:endParaRPr lang="en-GB" sz="3600" dirty="0">
              <a:latin typeface="+mn-lt"/>
            </a:endParaRPr>
          </a:p>
          <a:p>
            <a:r>
              <a:rPr lang="en-US" sz="3600" b="1" dirty="0">
                <a:latin typeface="+mn-lt"/>
              </a:rPr>
              <a:t>Then as food to his disciples</a:t>
            </a:r>
            <a:endParaRPr lang="en-GB" sz="3600" dirty="0">
              <a:latin typeface="+mn-lt"/>
            </a:endParaRPr>
          </a:p>
          <a:p>
            <a:r>
              <a:rPr lang="en-US" sz="3600" b="1" dirty="0" smtClean="0">
                <a:latin typeface="+mn-lt"/>
              </a:rPr>
              <a:t>	Gives </a:t>
            </a:r>
            <a:r>
              <a:rPr lang="en-US" sz="3600" b="1" dirty="0">
                <a:latin typeface="+mn-lt"/>
              </a:rPr>
              <a:t>himself with his own hand</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586171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91117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Word </a:t>
            </a:r>
            <a:r>
              <a:rPr lang="en-US" sz="3600" b="1" dirty="0">
                <a:latin typeface="+mn-lt"/>
              </a:rPr>
              <a:t>made flesh! His word life-giving, </a:t>
            </a:r>
            <a:endParaRPr lang="en-US" sz="3600" b="1" dirty="0" smtClean="0">
              <a:latin typeface="+mn-lt"/>
            </a:endParaRPr>
          </a:p>
          <a:p>
            <a:r>
              <a:rPr lang="en-US" sz="3600" b="1" dirty="0">
                <a:latin typeface="+mn-lt"/>
              </a:rPr>
              <a:t>	</a:t>
            </a:r>
            <a:r>
              <a:rPr lang="en-US" sz="3600" b="1" dirty="0" smtClean="0">
                <a:latin typeface="+mn-lt"/>
              </a:rPr>
              <a:t>Gives </a:t>
            </a:r>
            <a:r>
              <a:rPr lang="en-US" sz="3600" b="1" dirty="0">
                <a:latin typeface="+mn-lt"/>
              </a:rPr>
              <a:t>his flesh our meat to be,</a:t>
            </a:r>
            <a:endParaRPr lang="en-GB" sz="3600" dirty="0">
              <a:latin typeface="+mn-lt"/>
            </a:endParaRPr>
          </a:p>
          <a:p>
            <a:r>
              <a:rPr lang="en-US" sz="3600" b="1" dirty="0">
                <a:latin typeface="+mn-lt"/>
              </a:rPr>
              <a:t>Bids us drink his blood, believing, </a:t>
            </a:r>
            <a:endParaRPr lang="en-US" sz="3600" b="1" dirty="0" smtClean="0">
              <a:latin typeface="+mn-lt"/>
            </a:endParaRPr>
          </a:p>
          <a:p>
            <a:r>
              <a:rPr lang="en-US" sz="3600" b="1" dirty="0">
                <a:latin typeface="+mn-lt"/>
              </a:rPr>
              <a:t>	</a:t>
            </a:r>
            <a:r>
              <a:rPr lang="en-US" sz="3600" b="1" dirty="0" smtClean="0">
                <a:latin typeface="+mn-lt"/>
              </a:rPr>
              <a:t>Through </a:t>
            </a:r>
            <a:r>
              <a:rPr lang="en-US" sz="3600" b="1" dirty="0">
                <a:latin typeface="+mn-lt"/>
              </a:rPr>
              <a:t>his death, we life shall see:</a:t>
            </a:r>
            <a:endParaRPr lang="en-GB" sz="3600" dirty="0">
              <a:latin typeface="+mn-lt"/>
            </a:endParaRPr>
          </a:p>
          <a:p>
            <a:r>
              <a:rPr lang="en-US" sz="3600" b="1" dirty="0" err="1">
                <a:latin typeface="+mn-lt"/>
              </a:rPr>
              <a:t>Blessèd</a:t>
            </a:r>
            <a:r>
              <a:rPr lang="en-US" sz="3600" b="1" dirty="0">
                <a:latin typeface="+mn-lt"/>
              </a:rPr>
              <a:t> they who thus receiving </a:t>
            </a:r>
            <a:endParaRPr lang="en-US" sz="3600" b="1" dirty="0" smtClean="0">
              <a:latin typeface="+mn-lt"/>
            </a:endParaRPr>
          </a:p>
          <a:p>
            <a:r>
              <a:rPr lang="en-US" sz="3600" b="1" dirty="0">
                <a:latin typeface="+mn-lt"/>
              </a:rPr>
              <a:t>	</a:t>
            </a:r>
            <a:r>
              <a:rPr lang="en-US" sz="3600" b="1" dirty="0" smtClean="0">
                <a:latin typeface="+mn-lt"/>
              </a:rPr>
              <a:t>Are </a:t>
            </a:r>
            <a:r>
              <a:rPr lang="en-US" sz="3600" b="1" dirty="0">
                <a:latin typeface="+mn-lt"/>
              </a:rPr>
              <a:t>from death and sin set free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3210498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91117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Low </a:t>
            </a:r>
            <a:r>
              <a:rPr lang="en-US" sz="3600" b="1" dirty="0">
                <a:latin typeface="+mn-lt"/>
              </a:rPr>
              <a:t>in adoration bending,</a:t>
            </a:r>
            <a:endParaRPr lang="en-GB" sz="3600" dirty="0">
              <a:latin typeface="+mn-lt"/>
            </a:endParaRPr>
          </a:p>
          <a:p>
            <a:r>
              <a:rPr lang="en-US" sz="3600" b="1" dirty="0" smtClean="0">
                <a:latin typeface="+mn-lt"/>
              </a:rPr>
              <a:t>	Now </a:t>
            </a:r>
            <a:r>
              <a:rPr lang="en-US" sz="3600" b="1" dirty="0">
                <a:latin typeface="+mn-lt"/>
              </a:rPr>
              <a:t>our hearts our God revere; </a:t>
            </a:r>
            <a:endParaRPr lang="en-US" sz="3600" b="1" dirty="0" smtClean="0">
              <a:latin typeface="+mn-lt"/>
            </a:endParaRPr>
          </a:p>
          <a:p>
            <a:r>
              <a:rPr lang="en-US" sz="3600" b="1" dirty="0" smtClean="0">
                <a:latin typeface="+mn-lt"/>
              </a:rPr>
              <a:t>Faith </a:t>
            </a:r>
            <a:r>
              <a:rPr lang="en-US" sz="3600" b="1" dirty="0">
                <a:latin typeface="+mn-lt"/>
              </a:rPr>
              <a:t>her aid to sight is lending,</a:t>
            </a:r>
            <a:endParaRPr lang="en-GB" sz="3600" dirty="0">
              <a:latin typeface="+mn-lt"/>
            </a:endParaRPr>
          </a:p>
          <a:p>
            <a:r>
              <a:rPr lang="en-US" sz="3600" b="1" dirty="0" smtClean="0">
                <a:latin typeface="+mn-lt"/>
              </a:rPr>
              <a:t>	Though </a:t>
            </a:r>
            <a:r>
              <a:rPr lang="en-US" sz="3600" b="1" dirty="0">
                <a:latin typeface="+mn-lt"/>
              </a:rPr>
              <a:t>unseen the Lord is near; Ancient types and shadows ending, </a:t>
            </a:r>
            <a:endParaRPr lang="en-US" sz="3600" b="1" dirty="0" smtClean="0">
              <a:latin typeface="+mn-lt"/>
            </a:endParaRPr>
          </a:p>
          <a:p>
            <a:r>
              <a:rPr lang="en-US" sz="3600" b="1" dirty="0">
                <a:latin typeface="+mn-lt"/>
              </a:rPr>
              <a:t>	</a:t>
            </a:r>
            <a:r>
              <a:rPr lang="en-US" sz="3600" b="1" dirty="0" smtClean="0">
                <a:latin typeface="+mn-lt"/>
              </a:rPr>
              <a:t>Christ </a:t>
            </a:r>
            <a:r>
              <a:rPr lang="en-US" sz="3600" b="1" dirty="0">
                <a:latin typeface="+mn-lt"/>
              </a:rPr>
              <a:t>our paschal Lamb is here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40335338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91117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Praise </a:t>
            </a:r>
            <a:r>
              <a:rPr lang="en-US" sz="3600" b="1" dirty="0">
                <a:latin typeface="+mn-lt"/>
              </a:rPr>
              <a:t>for ever, thanks and blessing, </a:t>
            </a:r>
            <a:endParaRPr lang="en-US" sz="3600" b="1" dirty="0" smtClean="0">
              <a:latin typeface="+mn-lt"/>
            </a:endParaRPr>
          </a:p>
          <a:p>
            <a:r>
              <a:rPr lang="en-US" sz="3600" b="1" dirty="0">
                <a:latin typeface="+mn-lt"/>
              </a:rPr>
              <a:t>	</a:t>
            </a:r>
            <a:r>
              <a:rPr lang="en-US" sz="3600" b="1" dirty="0" smtClean="0">
                <a:latin typeface="+mn-lt"/>
              </a:rPr>
              <a:t>Thine</a:t>
            </a:r>
            <a:r>
              <a:rPr lang="en-US" sz="3600" b="1" dirty="0">
                <a:latin typeface="+mn-lt"/>
              </a:rPr>
              <a:t>, O gracious Father, be;</a:t>
            </a:r>
            <a:endParaRPr lang="en-GB" sz="3600" dirty="0">
              <a:latin typeface="+mn-lt"/>
            </a:endParaRPr>
          </a:p>
          <a:p>
            <a:r>
              <a:rPr lang="en-US" sz="3600" b="1" dirty="0">
                <a:latin typeface="+mn-lt"/>
              </a:rPr>
              <a:t>Praise be thine, O Christ, who </a:t>
            </a:r>
            <a:r>
              <a:rPr lang="en-US" sz="3600" b="1" dirty="0" err="1">
                <a:latin typeface="+mn-lt"/>
              </a:rPr>
              <a:t>bringest</a:t>
            </a:r>
            <a:r>
              <a:rPr lang="en-US" sz="3600" b="1" dirty="0">
                <a:latin typeface="+mn-lt"/>
              </a:rPr>
              <a:t> </a:t>
            </a:r>
            <a:endParaRPr lang="en-US" sz="3600" b="1" dirty="0" smtClean="0">
              <a:latin typeface="+mn-lt"/>
            </a:endParaRPr>
          </a:p>
          <a:p>
            <a:r>
              <a:rPr lang="en-US" sz="3600" b="1" dirty="0">
                <a:latin typeface="+mn-lt"/>
              </a:rPr>
              <a:t>	</a:t>
            </a:r>
            <a:r>
              <a:rPr lang="en-US" sz="3600" b="1" dirty="0" smtClean="0">
                <a:latin typeface="+mn-lt"/>
              </a:rPr>
              <a:t>Life </a:t>
            </a:r>
            <a:r>
              <a:rPr lang="en-US" sz="3600" b="1" dirty="0">
                <a:latin typeface="+mn-lt"/>
              </a:rPr>
              <a:t>and immortality;</a:t>
            </a:r>
            <a:endParaRPr lang="en-GB" sz="3600" dirty="0">
              <a:latin typeface="+mn-lt"/>
            </a:endParaRPr>
          </a:p>
          <a:p>
            <a:r>
              <a:rPr lang="en-US" sz="3600" b="1" dirty="0">
                <a:latin typeface="+mn-lt"/>
              </a:rPr>
              <a:t>Praise be thine, thou quickening Spirit, </a:t>
            </a:r>
            <a:r>
              <a:rPr lang="en-US" sz="3600" b="1" dirty="0" smtClean="0">
                <a:latin typeface="+mn-lt"/>
              </a:rPr>
              <a:t>	Praise </a:t>
            </a:r>
            <a:r>
              <a:rPr lang="en-US" sz="3600" b="1" dirty="0">
                <a:latin typeface="+mn-lt"/>
              </a:rPr>
              <a:t>through all eternity.</a:t>
            </a:r>
            <a:endParaRPr lang="en-GB" sz="3600" dirty="0">
              <a:latin typeface="+mn-lt"/>
            </a:endParaRPr>
          </a:p>
        </p:txBody>
      </p:sp>
    </p:spTree>
    <p:extLst>
      <p:ext uri="{BB962C8B-B14F-4D97-AF65-F5344CB8AC3E}">
        <p14:creationId xmlns:p14="http://schemas.microsoft.com/office/powerpoint/2010/main" val="5533496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PRAYERS AND DISMISSAL</a:t>
            </a:r>
            <a:endParaRPr lang="en-GB" altLang="en-US" dirty="0" smtClean="0"/>
          </a:p>
        </p:txBody>
      </p:sp>
    </p:spTree>
    <p:extLst>
      <p:ext uri="{BB962C8B-B14F-4D97-AF65-F5344CB8AC3E}">
        <p14:creationId xmlns:p14="http://schemas.microsoft.com/office/powerpoint/2010/main" val="391725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Let us confess our sins to God and ask him to cleanse us</a:t>
            </a:r>
            <a:r>
              <a:rPr lang="en-US" sz="3600" dirty="0" smtClean="0">
                <a:latin typeface="+mn-lt"/>
              </a:rPr>
              <a:t>.</a:t>
            </a:r>
          </a:p>
          <a:p>
            <a:endParaRPr lang="en-GB" sz="2800" dirty="0">
              <a:latin typeface="+mn-lt"/>
            </a:endParaRPr>
          </a:p>
          <a:p>
            <a:r>
              <a:rPr lang="en-US" sz="3600" b="1" dirty="0">
                <a:latin typeface="+mn-lt"/>
              </a:rPr>
              <a:t>Father eternal, giver of light and grace, </a:t>
            </a:r>
            <a:endParaRPr lang="en-US" sz="3600" b="1" dirty="0" smtClean="0">
              <a:latin typeface="+mn-lt"/>
            </a:endParaRPr>
          </a:p>
          <a:p>
            <a:r>
              <a:rPr lang="en-US" sz="3600" b="1" dirty="0" smtClean="0">
                <a:latin typeface="+mn-lt"/>
              </a:rPr>
              <a:t>we </a:t>
            </a:r>
            <a:r>
              <a:rPr lang="en-US" sz="3600" b="1" dirty="0">
                <a:latin typeface="+mn-lt"/>
              </a:rPr>
              <a:t>have sinned against you,</a:t>
            </a:r>
            <a:endParaRPr lang="en-GB" sz="3600" dirty="0">
              <a:latin typeface="+mn-lt"/>
            </a:endParaRPr>
          </a:p>
          <a:p>
            <a:r>
              <a:rPr lang="en-US" sz="3600" b="1" dirty="0">
                <a:latin typeface="+mn-lt"/>
              </a:rPr>
              <a:t>against our </a:t>
            </a:r>
            <a:r>
              <a:rPr lang="en-US" sz="3600" b="1" dirty="0" err="1">
                <a:latin typeface="+mn-lt"/>
              </a:rPr>
              <a:t>neighbour</a:t>
            </a:r>
            <a:r>
              <a:rPr lang="en-US" sz="3600" b="1" dirty="0">
                <a:latin typeface="+mn-lt"/>
              </a:rPr>
              <a:t>, and against each other, </a:t>
            </a:r>
            <a:endParaRPr lang="en-US" sz="3600" b="1" dirty="0" smtClean="0">
              <a:latin typeface="+mn-lt"/>
            </a:endParaRPr>
          </a:p>
          <a:p>
            <a:r>
              <a:rPr lang="en-US" sz="3600" b="1" dirty="0" smtClean="0">
                <a:latin typeface="+mn-lt"/>
              </a:rPr>
              <a:t>in </a:t>
            </a:r>
            <a:r>
              <a:rPr lang="en-US" sz="3600" b="1" dirty="0">
                <a:latin typeface="+mn-lt"/>
              </a:rPr>
              <a:t>thought, word and deed</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262863"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Silence</a:t>
            </a:r>
          </a:p>
          <a:p>
            <a:pPr lvl="0"/>
            <a:endParaRPr lang="en-GB" sz="2400" dirty="0">
              <a:solidFill>
                <a:srgbClr val="C00000"/>
              </a:solidFill>
              <a:latin typeface="+mn-lt"/>
            </a:endParaRPr>
          </a:p>
          <a:p>
            <a:pPr lvl="0"/>
            <a:r>
              <a:rPr lang="en-US" sz="3600" dirty="0">
                <a:latin typeface="+mn-lt"/>
              </a:rPr>
              <a:t>Let us pray.</a:t>
            </a:r>
            <a:endParaRPr lang="en-GB" sz="3600" dirty="0">
              <a:latin typeface="+mn-lt"/>
            </a:endParaRPr>
          </a:p>
          <a:p>
            <a:endParaRPr lang="en-US" sz="2800" b="1" dirty="0" smtClean="0">
              <a:latin typeface="+mn-lt"/>
            </a:endParaRPr>
          </a:p>
          <a:p>
            <a:r>
              <a:rPr lang="en-US" sz="3600" b="1" dirty="0" smtClean="0">
                <a:latin typeface="+mn-lt"/>
              </a:rPr>
              <a:t>Gracious </a:t>
            </a:r>
            <a:r>
              <a:rPr lang="en-US" sz="3600" b="1" dirty="0">
                <a:latin typeface="+mn-lt"/>
              </a:rPr>
              <a:t>God,</a:t>
            </a:r>
            <a:endParaRPr lang="en-GB" sz="3600" dirty="0">
              <a:latin typeface="+mn-lt"/>
            </a:endParaRPr>
          </a:p>
          <a:p>
            <a:r>
              <a:rPr lang="en-US" sz="3600" b="1" dirty="0">
                <a:latin typeface="+mn-lt"/>
              </a:rPr>
              <a:t>we thank you for the gift of this sacrament</a:t>
            </a:r>
            <a:endParaRPr lang="en-GB" sz="3600" dirty="0">
              <a:latin typeface="+mn-lt"/>
            </a:endParaRPr>
          </a:p>
          <a:p>
            <a:r>
              <a:rPr lang="en-US" sz="3600" b="1" dirty="0">
                <a:latin typeface="+mn-lt"/>
              </a:rPr>
              <a:t>in which we remember Jesus Christ your Son</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6825857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102628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May </a:t>
            </a:r>
            <a:r>
              <a:rPr lang="en-US" sz="3600" b="1" dirty="0">
                <a:latin typeface="+mn-lt"/>
              </a:rPr>
              <a:t>we who revere this sacred mystery </a:t>
            </a:r>
            <a:endParaRPr lang="en-US" sz="3600" b="1" dirty="0" smtClean="0">
              <a:latin typeface="+mn-lt"/>
            </a:endParaRPr>
          </a:p>
          <a:p>
            <a:r>
              <a:rPr lang="en-US" sz="3600" b="1" dirty="0" smtClean="0">
                <a:latin typeface="+mn-lt"/>
              </a:rPr>
              <a:t>know </a:t>
            </a:r>
            <a:r>
              <a:rPr lang="en-US" sz="3600" b="1" dirty="0">
                <a:latin typeface="+mn-lt"/>
              </a:rPr>
              <a:t>and reveal in our lives</a:t>
            </a:r>
            <a:endParaRPr lang="en-GB" sz="3600" dirty="0">
              <a:latin typeface="+mn-lt"/>
            </a:endParaRPr>
          </a:p>
          <a:p>
            <a:r>
              <a:rPr lang="en-US" sz="3600" b="1" dirty="0">
                <a:latin typeface="+mn-lt"/>
              </a:rPr>
              <a:t>the fruits of his redemption; </a:t>
            </a:r>
            <a:endParaRPr lang="en-US" sz="3600" b="1" dirty="0" smtClean="0">
              <a:latin typeface="+mn-lt"/>
            </a:endParaRPr>
          </a:p>
          <a:p>
            <a:r>
              <a:rPr lang="en-US" sz="3600" b="1" dirty="0" smtClean="0">
                <a:latin typeface="+mn-lt"/>
              </a:rPr>
              <a:t>who </a:t>
            </a:r>
            <a:r>
              <a:rPr lang="en-US" sz="3600" b="1" dirty="0">
                <a:latin typeface="+mn-lt"/>
              </a:rPr>
              <a:t>is alive and reigns with you </a:t>
            </a:r>
            <a:endParaRPr lang="en-US" sz="3600" b="1" dirty="0" smtClean="0">
              <a:latin typeface="+mn-lt"/>
            </a:endParaRPr>
          </a:p>
          <a:p>
            <a:r>
              <a:rPr lang="en-US" sz="3600" b="1" dirty="0" smtClean="0">
                <a:latin typeface="+mn-lt"/>
              </a:rPr>
              <a:t>in </a:t>
            </a:r>
            <a:r>
              <a:rPr lang="en-US" sz="3600" b="1" dirty="0">
                <a:latin typeface="+mn-lt"/>
              </a:rPr>
              <a:t>the unity of the Holy Spirit,</a:t>
            </a:r>
            <a:endParaRPr lang="en-GB" sz="3600" dirty="0">
              <a:latin typeface="+mn-lt"/>
            </a:endParaRPr>
          </a:p>
          <a:p>
            <a:r>
              <a:rPr lang="en-US" sz="3600" b="1" dirty="0">
                <a:latin typeface="+mn-lt"/>
              </a:rPr>
              <a:t>one God, now and for ever. Amen.</a:t>
            </a:r>
            <a:endParaRPr lang="en-GB" sz="3600" dirty="0">
              <a:latin typeface="+mn-lt"/>
            </a:endParaRPr>
          </a:p>
        </p:txBody>
      </p:sp>
    </p:spTree>
    <p:extLst>
      <p:ext uri="{BB962C8B-B14F-4D97-AF65-F5344CB8AC3E}">
        <p14:creationId xmlns:p14="http://schemas.microsoft.com/office/powerpoint/2010/main" val="35523114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756828" y="2766646"/>
            <a:ext cx="103918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GB" sz="3600" b="1" dirty="0" smtClean="0">
                <a:latin typeface="+mn-lt"/>
              </a:rPr>
              <a:t>Hymn</a:t>
            </a:r>
            <a:endParaRPr lang="en-US" sz="3600" b="1" dirty="0" smtClean="0">
              <a:latin typeface="+mn-lt"/>
            </a:endParaRPr>
          </a:p>
        </p:txBody>
      </p:sp>
    </p:spTree>
    <p:extLst>
      <p:ext uri="{BB962C8B-B14F-4D97-AF65-F5344CB8AC3E}">
        <p14:creationId xmlns:p14="http://schemas.microsoft.com/office/powerpoint/2010/main" val="42679713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When the disciples had sung a hymn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went out to the Mount of Olives</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Jesus prayed to his Father</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‘If it is possible,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take this cup of suffering from me;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yet </a:t>
            </a:r>
            <a:r>
              <a:rPr lang="en-US" sz="3600" dirty="0">
                <a:latin typeface="Arial" panose="020B0604020202020204" pitchFamily="34" charset="0"/>
                <a:cs typeface="Arial" panose="020B0604020202020204" pitchFamily="34" charset="0"/>
              </a:rPr>
              <a:t>not my will but yours be done</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Christ was obedient to the point of death,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even </a:t>
            </a:r>
            <a:r>
              <a:rPr lang="en-US" sz="3600" dirty="0">
                <a:latin typeface="Arial" panose="020B0604020202020204" pitchFamily="34" charset="0"/>
                <a:cs typeface="Arial" panose="020B0604020202020204" pitchFamily="34" charset="0"/>
              </a:rPr>
              <a:t>death on a cross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96116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GOSPEL OF </a:t>
            </a:r>
            <a:br>
              <a:rPr lang="en-GB" altLang="en-US" b="1" dirty="0" smtClean="0"/>
            </a:br>
            <a:r>
              <a:rPr lang="en-GB" altLang="en-US" b="1" dirty="0" smtClean="0"/>
              <a:t>THE WATCH</a:t>
            </a:r>
            <a:endParaRPr lang="en-GB" altLang="en-US" dirty="0" smtClean="0"/>
          </a:p>
        </p:txBody>
      </p:sp>
    </p:spTree>
    <p:extLst>
      <p:ext uri="{BB962C8B-B14F-4D97-AF65-F5344CB8AC3E}">
        <p14:creationId xmlns:p14="http://schemas.microsoft.com/office/powerpoint/2010/main" val="8472369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A SERVICE OF LIGHT </a:t>
            </a:r>
            <a:br>
              <a:rPr lang="en-GB" altLang="en-US" b="1" dirty="0" smtClean="0"/>
            </a:br>
            <a:r>
              <a:rPr lang="en-GB" altLang="en-US" b="1" dirty="0" smtClean="0"/>
              <a:t>AND DARKNESS</a:t>
            </a:r>
            <a:endParaRPr lang="en-GB" altLang="en-US" dirty="0" smtClean="0"/>
          </a:p>
        </p:txBody>
      </p:sp>
    </p:spTree>
    <p:extLst>
      <p:ext uri="{BB962C8B-B14F-4D97-AF65-F5344CB8AC3E}">
        <p14:creationId xmlns:p14="http://schemas.microsoft.com/office/powerpoint/2010/main" val="29665075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God is light, in whom there is no darkness at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Jesus Christ is the light of the world.</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this is the judgement,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the light has come into the world,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we loved darkness rather than light.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68308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2" y="715108"/>
            <a:ext cx="1039181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May Jesus Christ,</a:t>
            </a:r>
            <a:endParaRPr lang="en-GB" sz="3600" dirty="0">
              <a:latin typeface="+mn-lt"/>
            </a:endParaRPr>
          </a:p>
          <a:p>
            <a:r>
              <a:rPr lang="en-US" sz="3600" dirty="0">
                <a:latin typeface="+mn-lt"/>
              </a:rPr>
              <a:t>who for our sake became obedient unto death, even death on a cross,</a:t>
            </a:r>
            <a:endParaRPr lang="en-GB" sz="3600" dirty="0">
              <a:latin typeface="+mn-lt"/>
            </a:endParaRPr>
          </a:p>
          <a:p>
            <a:r>
              <a:rPr lang="en-US" sz="3600" dirty="0">
                <a:latin typeface="+mn-lt"/>
              </a:rPr>
              <a:t>keep you and strengthen you </a:t>
            </a:r>
            <a:endParaRPr lang="en-US" sz="3600" dirty="0" smtClean="0">
              <a:latin typeface="+mn-lt"/>
            </a:endParaRPr>
          </a:p>
          <a:p>
            <a:r>
              <a:rPr lang="en-US" sz="3600" dirty="0" smtClean="0">
                <a:latin typeface="+mn-lt"/>
              </a:rPr>
              <a:t>this </a:t>
            </a:r>
            <a:r>
              <a:rPr lang="en-US" sz="3600" dirty="0">
                <a:latin typeface="+mn-lt"/>
              </a:rPr>
              <a:t>night and for ever. </a:t>
            </a:r>
            <a:r>
              <a:rPr lang="en-US" sz="3600" b="1" dirty="0">
                <a:latin typeface="+mn-lt"/>
              </a:rPr>
              <a:t>Amen</a:t>
            </a:r>
            <a:r>
              <a:rPr lang="en-US" sz="3600" b="1" dirty="0" smtClean="0">
                <a:latin typeface="+mn-lt"/>
              </a:rPr>
              <a:t>.</a:t>
            </a:r>
          </a:p>
          <a:p>
            <a:endParaRPr lang="en-GB" sz="3600" dirty="0">
              <a:latin typeface="+mn-lt"/>
            </a:endParaRPr>
          </a:p>
          <a:p>
            <a:r>
              <a:rPr lang="en-US" sz="3600" dirty="0">
                <a:latin typeface="+mn-lt"/>
              </a:rPr>
              <a:t>Go in peace.</a:t>
            </a:r>
            <a:endParaRPr lang="en-GB" sz="3600" dirty="0">
              <a:latin typeface="+mn-lt"/>
            </a:endParaRPr>
          </a:p>
        </p:txBody>
      </p:sp>
    </p:spTree>
    <p:extLst>
      <p:ext uri="{BB962C8B-B14F-4D97-AF65-F5344CB8AC3E}">
        <p14:creationId xmlns:p14="http://schemas.microsoft.com/office/powerpoint/2010/main" val="298959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STRIPPING OF THE COMMUNION TABLE</a:t>
            </a:r>
            <a:endParaRPr lang="en-GB" altLang="en-US" dirty="0" smtClean="0"/>
          </a:p>
        </p:txBody>
      </p:sp>
    </p:spTree>
    <p:extLst>
      <p:ext uri="{BB962C8B-B14F-4D97-AF65-F5344CB8AC3E}">
        <p14:creationId xmlns:p14="http://schemas.microsoft.com/office/powerpoint/2010/main" val="5547457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A PRAYER VIGIL</a:t>
            </a:r>
            <a:endParaRPr lang="en-GB" altLang="en-US" dirty="0" smtClean="0"/>
          </a:p>
        </p:txBody>
      </p:sp>
    </p:spTree>
    <p:extLst>
      <p:ext uri="{BB962C8B-B14F-4D97-AF65-F5344CB8AC3E}">
        <p14:creationId xmlns:p14="http://schemas.microsoft.com/office/powerpoint/2010/main" val="827678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in </a:t>
            </a:r>
            <a:r>
              <a:rPr lang="en-US" sz="3600" b="1" dirty="0">
                <a:latin typeface="+mn-lt"/>
              </a:rPr>
              <a:t>the evil we have done</a:t>
            </a:r>
            <a:endParaRPr lang="en-GB" sz="3600" dirty="0">
              <a:latin typeface="+mn-lt"/>
            </a:endParaRPr>
          </a:p>
          <a:p>
            <a:r>
              <a:rPr lang="en-US" sz="3600" b="1" dirty="0">
                <a:latin typeface="+mn-lt"/>
              </a:rPr>
              <a:t>and in the good we have not done, </a:t>
            </a:r>
            <a:endParaRPr lang="en-US" sz="3600" b="1" dirty="0" smtClean="0">
              <a:latin typeface="+mn-lt"/>
            </a:endParaRPr>
          </a:p>
          <a:p>
            <a:r>
              <a:rPr lang="en-US" sz="3600" b="1" dirty="0" smtClean="0">
                <a:latin typeface="+mn-lt"/>
              </a:rPr>
              <a:t>through </a:t>
            </a:r>
            <a:r>
              <a:rPr lang="en-US" sz="3600" b="1" dirty="0">
                <a:latin typeface="+mn-lt"/>
              </a:rPr>
              <a:t>ignorance, through weakness, through our own deliberate fault.</a:t>
            </a:r>
            <a:endParaRPr lang="en-GB" sz="3600" dirty="0">
              <a:latin typeface="+mn-lt"/>
            </a:endParaRPr>
          </a:p>
          <a:p>
            <a:r>
              <a:rPr lang="en-US" sz="3600" b="1" dirty="0">
                <a:latin typeface="+mn-lt"/>
              </a:rPr>
              <a:t>We have wounded your love</a:t>
            </a:r>
            <a:endParaRPr lang="en-GB" sz="3600" dirty="0">
              <a:latin typeface="+mn-lt"/>
            </a:endParaRPr>
          </a:p>
          <a:p>
            <a:r>
              <a:rPr lang="en-US" sz="3600" b="1" dirty="0">
                <a:latin typeface="+mn-lt"/>
              </a:rPr>
              <a:t>and marred your image within us.</a:t>
            </a:r>
            <a:endParaRPr lang="en-GB" sz="3600" dirty="0">
              <a:latin typeface="+mn-lt"/>
            </a:endParaRPr>
          </a:p>
          <a:p>
            <a:r>
              <a:rPr lang="en-US" sz="3600" b="1" dirty="0">
                <a:latin typeface="+mn-lt"/>
              </a:rPr>
              <a:t>We are sorry and ashamed </a:t>
            </a:r>
            <a:endParaRPr lang="en-US" sz="3600" b="1" dirty="0" smtClean="0">
              <a:latin typeface="+mn-lt"/>
            </a:endParaRPr>
          </a:p>
          <a:p>
            <a:r>
              <a:rPr lang="en-US" sz="3600" b="1" dirty="0" smtClean="0">
                <a:latin typeface="+mn-lt"/>
              </a:rPr>
              <a:t>and </a:t>
            </a:r>
            <a:r>
              <a:rPr lang="en-US" sz="3600" b="1" dirty="0">
                <a:latin typeface="+mn-lt"/>
              </a:rPr>
              <a:t>repent of all our sins</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2963811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8022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MAUNDY THURSDAY</a:t>
            </a:r>
            <a:endParaRPr lang="en-GB" sz="4400" b="1" dirty="0"/>
          </a:p>
        </p:txBody>
      </p:sp>
    </p:spTree>
    <p:extLst>
      <p:ext uri="{BB962C8B-B14F-4D97-AF65-F5344CB8AC3E}">
        <p14:creationId xmlns:p14="http://schemas.microsoft.com/office/powerpoint/2010/main" val="3048358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For </a:t>
            </a:r>
            <a:r>
              <a:rPr lang="en-US" sz="3600" b="1" dirty="0">
                <a:latin typeface="+mn-lt"/>
              </a:rPr>
              <a:t>the sake of your Son Jesus Christ, </a:t>
            </a:r>
            <a:endParaRPr lang="en-US" sz="3600" b="1" dirty="0" smtClean="0">
              <a:latin typeface="+mn-lt"/>
            </a:endParaRPr>
          </a:p>
          <a:p>
            <a:r>
              <a:rPr lang="en-US" sz="3600" b="1" dirty="0" smtClean="0">
                <a:latin typeface="+mn-lt"/>
              </a:rPr>
              <a:t>who </a:t>
            </a:r>
            <a:r>
              <a:rPr lang="en-US" sz="3600" b="1" dirty="0">
                <a:latin typeface="+mn-lt"/>
              </a:rPr>
              <a:t>died for us,</a:t>
            </a:r>
            <a:endParaRPr lang="en-GB" sz="3600" dirty="0">
              <a:latin typeface="+mn-lt"/>
            </a:endParaRPr>
          </a:p>
          <a:p>
            <a:r>
              <a:rPr lang="en-US" sz="3600" b="1" dirty="0">
                <a:latin typeface="+mn-lt"/>
              </a:rPr>
              <a:t>forgive us all that is past </a:t>
            </a:r>
            <a:endParaRPr lang="en-US" sz="3600" b="1" dirty="0" smtClean="0">
              <a:latin typeface="+mn-lt"/>
            </a:endParaRPr>
          </a:p>
          <a:p>
            <a:r>
              <a:rPr lang="en-US" sz="3600" b="1" dirty="0" smtClean="0">
                <a:latin typeface="+mn-lt"/>
              </a:rPr>
              <a:t>and </a:t>
            </a:r>
            <a:r>
              <a:rPr lang="en-US" sz="3600" b="1" dirty="0">
                <a:latin typeface="+mn-lt"/>
              </a:rPr>
              <a:t>lead us out of darkness</a:t>
            </a:r>
            <a:endParaRPr lang="en-GB" sz="3600" dirty="0">
              <a:latin typeface="+mn-lt"/>
            </a:endParaRPr>
          </a:p>
          <a:p>
            <a:r>
              <a:rPr lang="en-US" sz="3600" b="1" dirty="0">
                <a:latin typeface="+mn-lt"/>
              </a:rPr>
              <a:t>to walk as children of light. Amen</a:t>
            </a:r>
            <a:r>
              <a:rPr lang="en-US" sz="3600" b="1" dirty="0" smtClean="0">
                <a:latin typeface="+mn-lt"/>
              </a:rPr>
              <a:t>.</a:t>
            </a:r>
          </a:p>
        </p:txBody>
      </p:sp>
    </p:spTree>
    <p:extLst>
      <p:ext uri="{BB962C8B-B14F-4D97-AF65-F5344CB8AC3E}">
        <p14:creationId xmlns:p14="http://schemas.microsoft.com/office/powerpoint/2010/main" val="890409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93297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This </a:t>
            </a:r>
            <a:r>
              <a:rPr lang="en-US" sz="3600" dirty="0">
                <a:latin typeface="+mn-lt"/>
              </a:rPr>
              <a:t>is the message we have heard from him </a:t>
            </a:r>
            <a:r>
              <a:rPr lang="en-US" sz="3600" dirty="0" smtClean="0">
                <a:latin typeface="+mn-lt"/>
              </a:rPr>
              <a:t>	and </a:t>
            </a:r>
            <a:r>
              <a:rPr lang="en-US" sz="3600" dirty="0">
                <a:latin typeface="+mn-lt"/>
              </a:rPr>
              <a:t>proclaim to you,</a:t>
            </a:r>
            <a:endParaRPr lang="en-GB" sz="3600" dirty="0">
              <a:latin typeface="+mn-lt"/>
            </a:endParaRPr>
          </a:p>
          <a:p>
            <a:r>
              <a:rPr lang="en-US" sz="3600" dirty="0">
                <a:latin typeface="+mn-lt"/>
              </a:rPr>
              <a:t>that God is light and in him is no darkness at all. If we walk in the light, as he is in the light,</a:t>
            </a:r>
            <a:endParaRPr lang="en-GB" sz="3600" dirty="0">
              <a:latin typeface="+mn-lt"/>
            </a:endParaRPr>
          </a:p>
          <a:p>
            <a:r>
              <a:rPr lang="en-US" sz="3600" dirty="0">
                <a:latin typeface="+mn-lt"/>
              </a:rPr>
              <a:t>we have fellowship with one another,</a:t>
            </a:r>
            <a:endParaRPr lang="en-GB" sz="3600" dirty="0">
              <a:latin typeface="+mn-lt"/>
            </a:endParaRPr>
          </a:p>
          <a:p>
            <a:r>
              <a:rPr lang="en-US" sz="3600" dirty="0">
                <a:latin typeface="+mn-lt"/>
              </a:rPr>
              <a:t>and the blood of Jesus his Son cleanses us </a:t>
            </a:r>
            <a:r>
              <a:rPr lang="en-US" sz="3600" dirty="0" smtClean="0">
                <a:latin typeface="+mn-lt"/>
              </a:rPr>
              <a:t>	from </a:t>
            </a:r>
            <a:r>
              <a:rPr lang="en-US" sz="3600" dirty="0">
                <a:latin typeface="+mn-lt"/>
              </a:rPr>
              <a:t>all sin</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867453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5146</Words>
  <Application>Microsoft Office PowerPoint</Application>
  <PresentationFormat>Widescreen</PresentationFormat>
  <Paragraphs>580</Paragraphs>
  <Slides>70</Slides>
  <Notes>70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70</vt:i4>
      </vt:variant>
    </vt:vector>
  </HeadingPairs>
  <TitlesOfParts>
    <vt:vector size="81"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MAUNDY THURSDAY</vt:lpstr>
      <vt:lpstr>THE GATHERING OF THE PEOPLE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PowerPoint Presentation</vt:lpstr>
      <vt:lpstr>PowerPoint Presentation</vt:lpstr>
      <vt:lpstr>PowerPoint Presentation</vt:lpstr>
      <vt:lpstr>PowerPoint Presentation</vt:lpstr>
      <vt:lpstr>PowerPoint Presentation</vt:lpstr>
      <vt:lpstr>THE WASHING OF FEET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LORD’S SUPPER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PRAYERS AND DISMISSAL</vt:lpstr>
      <vt:lpstr>PowerPoint Presentation</vt:lpstr>
      <vt:lpstr>PowerPoint Presentation</vt:lpstr>
      <vt:lpstr>PowerPoint Presentation</vt:lpstr>
      <vt:lpstr>PowerPoint Presentation</vt:lpstr>
      <vt:lpstr>THE GOSPEL OF  THE WATCH</vt:lpstr>
      <vt:lpstr>A SERVICE OF LIGHT  AND DARKNESS</vt:lpstr>
      <vt:lpstr>PowerPoint Presentation</vt:lpstr>
      <vt:lpstr>PowerPoint Presentation</vt:lpstr>
      <vt:lpstr>THE STRIPPING OF THE COMMUNION TABLE</vt:lpstr>
      <vt:lpstr>A PRAYER VIGIL</vt:lpstr>
      <vt:lpstr>MAUNDY THURSDAY</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61</cp:revision>
  <dcterms:created xsi:type="dcterms:W3CDTF">2022-11-15T14:42:56Z</dcterms:created>
  <dcterms:modified xsi:type="dcterms:W3CDTF">2023-11-07T14:09:25Z</dcterms:modified>
</cp:coreProperties>
</file>