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68" r:id="rId3"/>
    <p:sldMasterId id="2147483671" r:id="rId4"/>
    <p:sldMasterId id="2147483685" r:id="rId5"/>
  </p:sldMasterIdLst>
  <p:notesMasterIdLst>
    <p:notesMasterId r:id="rId75"/>
  </p:notesMasterIdLst>
  <p:sldIdLst>
    <p:sldId id="257" r:id="rId6"/>
    <p:sldId id="458" r:id="rId7"/>
    <p:sldId id="404" r:id="rId8"/>
    <p:sldId id="269" r:id="rId9"/>
    <p:sldId id="498" r:id="rId10"/>
    <p:sldId id="530" r:id="rId11"/>
    <p:sldId id="531" r:id="rId12"/>
    <p:sldId id="532" r:id="rId13"/>
    <p:sldId id="533" r:id="rId14"/>
    <p:sldId id="534" r:id="rId15"/>
    <p:sldId id="535" r:id="rId16"/>
    <p:sldId id="536" r:id="rId17"/>
    <p:sldId id="537" r:id="rId18"/>
    <p:sldId id="538" r:id="rId19"/>
    <p:sldId id="539" r:id="rId20"/>
    <p:sldId id="540" r:id="rId21"/>
    <p:sldId id="541" r:id="rId22"/>
    <p:sldId id="542" r:id="rId23"/>
    <p:sldId id="543" r:id="rId24"/>
    <p:sldId id="544" r:id="rId25"/>
    <p:sldId id="545" r:id="rId26"/>
    <p:sldId id="546" r:id="rId27"/>
    <p:sldId id="547" r:id="rId28"/>
    <p:sldId id="548" r:id="rId29"/>
    <p:sldId id="549" r:id="rId30"/>
    <p:sldId id="550" r:id="rId31"/>
    <p:sldId id="551" r:id="rId32"/>
    <p:sldId id="552" r:id="rId33"/>
    <p:sldId id="553" r:id="rId34"/>
    <p:sldId id="554" r:id="rId35"/>
    <p:sldId id="555" r:id="rId36"/>
    <p:sldId id="345" r:id="rId37"/>
    <p:sldId id="500" r:id="rId38"/>
    <p:sldId id="501" r:id="rId39"/>
    <p:sldId id="556" r:id="rId40"/>
    <p:sldId id="557" r:id="rId41"/>
    <p:sldId id="558" r:id="rId42"/>
    <p:sldId id="583" r:id="rId43"/>
    <p:sldId id="559" r:id="rId44"/>
    <p:sldId id="560" r:id="rId45"/>
    <p:sldId id="561" r:id="rId46"/>
    <p:sldId id="562" r:id="rId47"/>
    <p:sldId id="563" r:id="rId48"/>
    <p:sldId id="564" r:id="rId49"/>
    <p:sldId id="565" r:id="rId50"/>
    <p:sldId id="566" r:id="rId51"/>
    <p:sldId id="270" r:id="rId52"/>
    <p:sldId id="502" r:id="rId53"/>
    <p:sldId id="567" r:id="rId54"/>
    <p:sldId id="568" r:id="rId55"/>
    <p:sldId id="503" r:id="rId56"/>
    <p:sldId id="569" r:id="rId57"/>
    <p:sldId id="504" r:id="rId58"/>
    <p:sldId id="570" r:id="rId59"/>
    <p:sldId id="571" r:id="rId60"/>
    <p:sldId id="505" r:id="rId61"/>
    <p:sldId id="572" r:id="rId62"/>
    <p:sldId id="573" r:id="rId63"/>
    <p:sldId id="574" r:id="rId64"/>
    <p:sldId id="575" r:id="rId65"/>
    <p:sldId id="576" r:id="rId66"/>
    <p:sldId id="506" r:id="rId67"/>
    <p:sldId id="577" r:id="rId68"/>
    <p:sldId id="578" r:id="rId69"/>
    <p:sldId id="579" r:id="rId70"/>
    <p:sldId id="580" r:id="rId71"/>
    <p:sldId id="507" r:id="rId72"/>
    <p:sldId id="581" r:id="rId73"/>
    <p:sldId id="582" r:id="rId7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04" autoAdjust="0"/>
    <p:restoredTop sz="66543" autoAdjust="0"/>
  </p:normalViewPr>
  <p:slideViewPr>
    <p:cSldViewPr snapToGrid="0">
      <p:cViewPr varScale="1">
        <p:scale>
          <a:sx n="55" d="100"/>
          <a:sy n="55" d="100"/>
        </p:scale>
        <p:origin x="1483" y="38"/>
      </p:cViewPr>
      <p:guideLst/>
    </p:cSldViewPr>
  </p:slideViewPr>
  <p:notesTextViewPr>
    <p:cViewPr>
      <p:scale>
        <a:sx n="1" d="1"/>
        <a:sy n="1" d="1"/>
      </p:scale>
      <p:origin x="0" y="0"/>
    </p:cViewPr>
  </p:notesTextViewPr>
  <p:notesViewPr>
    <p:cSldViewPr snapToGrid="0">
      <p:cViewPr varScale="1">
        <p:scale>
          <a:sx n="62" d="100"/>
          <a:sy n="62" d="100"/>
        </p:scale>
        <p:origin x="2054" y="5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slide" Target="slides/slide63.xml"/><Relationship Id="rId76" Type="http://schemas.openxmlformats.org/officeDocument/2006/relationships/presProps" Target="presProps.xml"/><Relationship Id="rId7" Type="http://schemas.openxmlformats.org/officeDocument/2006/relationships/slide" Target="slides/slide2.xml"/><Relationship Id="rId71" Type="http://schemas.openxmlformats.org/officeDocument/2006/relationships/slide" Target="slides/slide66.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slide" Target="slides/slide69.xml"/><Relationship Id="rId79" Type="http://schemas.openxmlformats.org/officeDocument/2006/relationships/tableStyles" Target="tableStyles.xml"/><Relationship Id="rId5" Type="http://schemas.openxmlformats.org/officeDocument/2006/relationships/slideMaster" Target="slideMasters/slideMaster5.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2958F-FE1E-47AC-B833-62CE24C2FF50}" type="datetimeFigureOut">
              <a:rPr lang="en-GB" smtClean="0"/>
              <a:t>07/11/2023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EE52FD-F3D1-407A-8A2F-1C65D7654453}" type="slidenum">
              <a:rPr lang="en-GB" smtClean="0"/>
              <a:t>‹#›</a:t>
            </a:fld>
            <a:endParaRPr lang="en-GB"/>
          </a:p>
        </p:txBody>
      </p:sp>
    </p:spTree>
    <p:extLst>
      <p:ext uri="{BB962C8B-B14F-4D97-AF65-F5344CB8AC3E}">
        <p14:creationId xmlns:p14="http://schemas.microsoft.com/office/powerpoint/2010/main" val="4505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z="1200" dirty="0" smtClean="0">
              <a:latin typeface="+mn-lt"/>
            </a:endParaRPr>
          </a:p>
          <a:p>
            <a:endParaRPr lang="en-GB" altLang="en-US" sz="1200" dirty="0" smtClean="0">
              <a:latin typeface="+mn-lt"/>
            </a:endParaRPr>
          </a:p>
          <a:p>
            <a:endParaRPr lang="en-GB" altLang="en-US" sz="1200" dirty="0" smtClean="0">
              <a:latin typeface="+mn-lt"/>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7475498-5885-4883-BBBE-58CCA2503A43}"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15558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268)</a:t>
            </a:r>
            <a:r>
              <a:rPr lang="en-US" altLang="en-US" b="1" i="1" dirty="0" smtClean="0"/>
              <a:t> </a:t>
            </a:r>
            <a:r>
              <a:rPr lang="en-US" altLang="en-US" b="1" i="0" dirty="0" smtClean="0"/>
              <a:t>3</a:t>
            </a:r>
            <a:r>
              <a:rPr lang="en-US" altLang="en-US" b="1" i="0" baseline="0" dirty="0" smtClean="0"/>
              <a:t> </a:t>
            </a:r>
            <a:r>
              <a:rPr lang="en-US" sz="1200" kern="1200" dirty="0" smtClean="0">
                <a:solidFill>
                  <a:schemeClr val="tx1"/>
                </a:solidFill>
                <a:effectLst/>
                <a:latin typeface="+mn-lt"/>
                <a:ea typeface="+mn-ea"/>
                <a:cs typeface="+mn-cs"/>
              </a:rPr>
              <a:t>At least three of the following sets of Old Testament readings, psalms or canticles, and collects are read here or at no. 17. Set D should always be used.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each psalm or canticle, an optional refrain has been provided. When a refrain is used it is announced by the reader and said or sung before and after, and at appropriate points during, the psalm or canticle.</a:t>
            </a:r>
            <a:endParaRPr lang="en-GB" sz="1200" kern="1200" dirty="0" smtClean="0">
              <a:solidFill>
                <a:schemeClr val="tx1"/>
              </a:solidFill>
              <a:effectLst/>
              <a:latin typeface="+mn-lt"/>
              <a:ea typeface="+mn-ea"/>
              <a:cs typeface="+mn-cs"/>
            </a:endParaRPr>
          </a:p>
          <a:p>
            <a:r>
              <a:rPr lang="en-US" altLang="en-US" b="1" dirty="0" smtClean="0"/>
              <a:t>B</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36028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269)</a:t>
            </a:r>
            <a:r>
              <a:rPr lang="en-US" altLang="en-US" b="1" i="1" dirty="0" smtClean="0"/>
              <a:t> </a:t>
            </a:r>
            <a:r>
              <a:rPr lang="en-US" altLang="en-US" b="1" i="0" dirty="0" smtClean="0"/>
              <a:t>3</a:t>
            </a:r>
            <a:r>
              <a:rPr lang="en-US" altLang="en-US" b="1" i="0" baseline="0" dirty="0" smtClean="0"/>
              <a:t> </a:t>
            </a:r>
            <a:r>
              <a:rPr lang="en-US" sz="1200" kern="1200" dirty="0" smtClean="0">
                <a:solidFill>
                  <a:schemeClr val="tx1"/>
                </a:solidFill>
                <a:effectLst/>
                <a:latin typeface="+mn-lt"/>
                <a:ea typeface="+mn-ea"/>
                <a:cs typeface="+mn-cs"/>
              </a:rPr>
              <a:t>At least three of the following sets of Old Testament readings, psalms or canticles, and collects are read here or at no. 17. Set D should always be used.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each psalm or canticle, an optional refrain has been provided. When a refrain is used it is announced by the reader and said or sung before and after, and at appropriate points during, the psalm or canticle.</a:t>
            </a:r>
            <a:endParaRPr lang="en-GB" sz="1200" kern="1200" dirty="0" smtClean="0">
              <a:solidFill>
                <a:schemeClr val="tx1"/>
              </a:solidFill>
              <a:effectLst/>
              <a:latin typeface="+mn-lt"/>
              <a:ea typeface="+mn-ea"/>
              <a:cs typeface="+mn-cs"/>
            </a:endParaRPr>
          </a:p>
          <a:p>
            <a:r>
              <a:rPr lang="en-US" altLang="en-US" b="1" dirty="0" smtClean="0"/>
              <a:t>C</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8039417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269)</a:t>
            </a:r>
            <a:r>
              <a:rPr lang="en-US" altLang="en-US" b="1" i="1" dirty="0" smtClean="0"/>
              <a:t> </a:t>
            </a:r>
            <a:r>
              <a:rPr lang="en-US" altLang="en-US" b="1" i="0" dirty="0" smtClean="0"/>
              <a:t>3</a:t>
            </a:r>
            <a:r>
              <a:rPr lang="en-US" altLang="en-US" b="1" i="0" baseline="0" dirty="0" smtClean="0"/>
              <a:t> </a:t>
            </a:r>
            <a:r>
              <a:rPr lang="en-US" sz="1200" kern="1200" dirty="0" smtClean="0">
                <a:solidFill>
                  <a:schemeClr val="tx1"/>
                </a:solidFill>
                <a:effectLst/>
                <a:latin typeface="+mn-lt"/>
                <a:ea typeface="+mn-ea"/>
                <a:cs typeface="+mn-cs"/>
              </a:rPr>
              <a:t>At least three of the following sets of Old Testament readings, psalms or canticles, and collects are read here or at no. 17. Set D should always be used.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each psalm or canticle, an optional refrain has been provided. When a refrain is used it is announced by the reader and said or sung before and after, and at appropriate points during, the psalm or canticle.</a:t>
            </a:r>
            <a:endParaRPr lang="en-GB" sz="1200" kern="1200" dirty="0" smtClean="0">
              <a:solidFill>
                <a:schemeClr val="tx1"/>
              </a:solidFill>
              <a:effectLst/>
              <a:latin typeface="+mn-lt"/>
              <a:ea typeface="+mn-ea"/>
              <a:cs typeface="+mn-cs"/>
            </a:endParaRPr>
          </a:p>
          <a:p>
            <a:r>
              <a:rPr lang="en-US" altLang="en-US" b="1" dirty="0" smtClean="0"/>
              <a:t>C</a:t>
            </a:r>
          </a:p>
          <a:p>
            <a:endParaRPr lang="en-US" altLang="en-US" b="1" dirty="0" smtClean="0"/>
          </a:p>
          <a:p>
            <a:r>
              <a:rPr lang="en-US" sz="1200" kern="1200" dirty="0" smtClean="0">
                <a:solidFill>
                  <a:schemeClr val="tx1"/>
                </a:solidFill>
                <a:effectLst/>
                <a:latin typeface="+mn-lt"/>
                <a:ea typeface="+mn-ea"/>
                <a:cs typeface="+mn-cs"/>
              </a:rPr>
              <a:t>The Collect on page 269 is from </a:t>
            </a:r>
            <a:r>
              <a:rPr lang="en-US" sz="1200" b="1" kern="1200" dirty="0" smtClean="0">
                <a:solidFill>
                  <a:schemeClr val="tx1"/>
                </a:solidFill>
                <a:effectLst/>
                <a:latin typeface="+mn-lt"/>
                <a:ea typeface="+mn-ea"/>
                <a:cs typeface="+mn-cs"/>
              </a:rPr>
              <a:t>The Book of Alternative Services</a:t>
            </a:r>
            <a:r>
              <a:rPr lang="en-US" sz="1200" kern="1200" dirty="0" smtClean="0">
                <a:solidFill>
                  <a:schemeClr val="tx1"/>
                </a:solidFill>
                <a:effectLst/>
                <a:latin typeface="+mn-lt"/>
                <a:ea typeface="+mn-ea"/>
                <a:cs typeface="+mn-cs"/>
              </a:rPr>
              <a:t>, © 1985 The General Synod of the Anglican Church of Canada.</a:t>
            </a:r>
            <a:endParaRPr lang="en-US" altLang="en-US" b="1"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3234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269)</a:t>
            </a:r>
            <a:r>
              <a:rPr lang="en-US" altLang="en-US" b="1" i="1" dirty="0" smtClean="0"/>
              <a:t> </a:t>
            </a:r>
            <a:r>
              <a:rPr lang="en-US" altLang="en-US" b="1" i="0" dirty="0" smtClean="0"/>
              <a:t>3</a:t>
            </a:r>
            <a:r>
              <a:rPr lang="en-US" altLang="en-US" b="1" i="0" baseline="0" dirty="0" smtClean="0"/>
              <a:t> </a:t>
            </a:r>
            <a:r>
              <a:rPr lang="en-US" sz="1200" kern="1200" dirty="0" smtClean="0">
                <a:solidFill>
                  <a:schemeClr val="tx1"/>
                </a:solidFill>
                <a:effectLst/>
                <a:latin typeface="+mn-lt"/>
                <a:ea typeface="+mn-ea"/>
                <a:cs typeface="+mn-cs"/>
              </a:rPr>
              <a:t>At least three of the following sets of Old Testament readings, psalms or canticles, and collects are read here or at no. 17. Set D should always be used.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each psalm or canticle, an optional refrain has been provided. When a refrain is used it is announced by the reader and said or sung before and after, and at appropriate points during, the psalm or canticle.</a:t>
            </a:r>
            <a:endParaRPr lang="en-GB" sz="1200" kern="1200" dirty="0" smtClean="0">
              <a:solidFill>
                <a:schemeClr val="tx1"/>
              </a:solidFill>
              <a:effectLst/>
              <a:latin typeface="+mn-lt"/>
              <a:ea typeface="+mn-ea"/>
              <a:cs typeface="+mn-cs"/>
            </a:endParaRPr>
          </a:p>
          <a:p>
            <a:r>
              <a:rPr lang="en-US" altLang="en-US" b="1" dirty="0" smtClean="0"/>
              <a:t>C</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5729279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269)</a:t>
            </a:r>
            <a:r>
              <a:rPr lang="en-US" altLang="en-US" b="1" i="1" dirty="0" smtClean="0"/>
              <a:t> </a:t>
            </a:r>
            <a:r>
              <a:rPr lang="en-US" altLang="en-US" b="1" i="0" dirty="0" smtClean="0"/>
              <a:t>3</a:t>
            </a:r>
            <a:r>
              <a:rPr lang="en-US" altLang="en-US" b="1" i="0" baseline="0" dirty="0" smtClean="0"/>
              <a:t> </a:t>
            </a:r>
            <a:r>
              <a:rPr lang="en-US" sz="1200" kern="1200" dirty="0" smtClean="0">
                <a:solidFill>
                  <a:schemeClr val="tx1"/>
                </a:solidFill>
                <a:effectLst/>
                <a:latin typeface="+mn-lt"/>
                <a:ea typeface="+mn-ea"/>
                <a:cs typeface="+mn-cs"/>
              </a:rPr>
              <a:t>At least three of the following sets of Old Testament readings, psalms or canticles, and collects are read here or at no. 17. Set D should always be used.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each psalm or canticle, an optional refrain has been provided. When a refrain is used it is announced by the reader and said or sung before and after, and at appropriate points during, the psalm or canticle.</a:t>
            </a:r>
            <a:endParaRPr lang="en-GB" sz="1200" kern="1200" dirty="0" smtClean="0">
              <a:solidFill>
                <a:schemeClr val="tx1"/>
              </a:solidFill>
              <a:effectLst/>
              <a:latin typeface="+mn-lt"/>
              <a:ea typeface="+mn-ea"/>
              <a:cs typeface="+mn-cs"/>
            </a:endParaRPr>
          </a:p>
          <a:p>
            <a:r>
              <a:rPr lang="en-US" altLang="en-US" b="1" dirty="0" smtClean="0"/>
              <a:t>D</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3849189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269)</a:t>
            </a:r>
            <a:r>
              <a:rPr lang="en-US" altLang="en-US" b="1" i="1" dirty="0" smtClean="0"/>
              <a:t> </a:t>
            </a:r>
            <a:r>
              <a:rPr lang="en-US" altLang="en-US" b="1" i="0" dirty="0" smtClean="0"/>
              <a:t>3</a:t>
            </a:r>
            <a:r>
              <a:rPr lang="en-US" altLang="en-US" b="1" i="0" baseline="0" dirty="0" smtClean="0"/>
              <a:t> </a:t>
            </a:r>
            <a:r>
              <a:rPr lang="en-US" sz="1200" kern="1200" dirty="0" smtClean="0">
                <a:solidFill>
                  <a:schemeClr val="tx1"/>
                </a:solidFill>
                <a:effectLst/>
                <a:latin typeface="+mn-lt"/>
                <a:ea typeface="+mn-ea"/>
                <a:cs typeface="+mn-cs"/>
              </a:rPr>
              <a:t>At least three of the following sets of Old Testament readings, psalms or canticles, and collects are read here or at no. 17. Set D should always be used.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each psalm or canticle, an optional refrain has been provided. When a refrain is used it is announced by the reader and said or sung before and after, and at appropriate points during, the psalm or canticle.</a:t>
            </a:r>
            <a:endParaRPr lang="en-GB" sz="1200" kern="1200" dirty="0" smtClean="0">
              <a:solidFill>
                <a:schemeClr val="tx1"/>
              </a:solidFill>
              <a:effectLst/>
              <a:latin typeface="+mn-lt"/>
              <a:ea typeface="+mn-ea"/>
              <a:cs typeface="+mn-cs"/>
            </a:endParaRPr>
          </a:p>
          <a:p>
            <a:r>
              <a:rPr lang="en-US" altLang="en-US" b="1" dirty="0" smtClean="0"/>
              <a:t>D</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536354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270)</a:t>
            </a:r>
            <a:r>
              <a:rPr lang="en-US" altLang="en-US" b="1" i="1" dirty="0" smtClean="0"/>
              <a:t> </a:t>
            </a:r>
            <a:r>
              <a:rPr lang="en-US" altLang="en-US" b="1" i="0" dirty="0" smtClean="0"/>
              <a:t>3</a:t>
            </a:r>
            <a:r>
              <a:rPr lang="en-US" altLang="en-US" b="1" i="0" baseline="0" dirty="0" smtClean="0"/>
              <a:t> </a:t>
            </a:r>
            <a:r>
              <a:rPr lang="en-US" sz="1200" kern="1200" dirty="0" smtClean="0">
                <a:solidFill>
                  <a:schemeClr val="tx1"/>
                </a:solidFill>
                <a:effectLst/>
                <a:latin typeface="+mn-lt"/>
                <a:ea typeface="+mn-ea"/>
                <a:cs typeface="+mn-cs"/>
              </a:rPr>
              <a:t>At least three of the following sets of Old Testament readings, psalms or canticles, and collects are read here or at no. 17. Set D should always be used.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each psalm or canticle, an optional refrain has been provided. When a refrain is used it is announced by the reader and said or sung before and after, and at appropriate points during, the psalm or canticle.</a:t>
            </a:r>
            <a:endParaRPr lang="en-GB" sz="1200" kern="1200" dirty="0" smtClean="0">
              <a:solidFill>
                <a:schemeClr val="tx1"/>
              </a:solidFill>
              <a:effectLst/>
              <a:latin typeface="+mn-lt"/>
              <a:ea typeface="+mn-ea"/>
              <a:cs typeface="+mn-cs"/>
            </a:endParaRPr>
          </a:p>
          <a:p>
            <a:r>
              <a:rPr lang="en-US" altLang="en-US" b="1" dirty="0" smtClean="0"/>
              <a:t>D</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55263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270)</a:t>
            </a:r>
            <a:r>
              <a:rPr lang="en-US" altLang="en-US" b="1" i="1" dirty="0" smtClean="0"/>
              <a:t> </a:t>
            </a:r>
            <a:r>
              <a:rPr lang="en-US" altLang="en-US" b="1" i="0" dirty="0" smtClean="0"/>
              <a:t>3</a:t>
            </a:r>
            <a:r>
              <a:rPr lang="en-US" altLang="en-US" b="1" i="0" baseline="0" dirty="0" smtClean="0"/>
              <a:t> </a:t>
            </a:r>
            <a:r>
              <a:rPr lang="en-US" sz="1200" kern="1200" dirty="0" smtClean="0">
                <a:solidFill>
                  <a:schemeClr val="tx1"/>
                </a:solidFill>
                <a:effectLst/>
                <a:latin typeface="+mn-lt"/>
                <a:ea typeface="+mn-ea"/>
                <a:cs typeface="+mn-cs"/>
              </a:rPr>
              <a:t>At least three of the following sets of Old Testament readings, psalms or canticles, and collects are read here or at no. 17. Set D should always be used.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each psalm or canticle, an optional refrain has been provided. When a refrain is used it is announced by the reader and said or sung before and after, and at appropriate points during, the psalm or canticle.</a:t>
            </a:r>
            <a:endParaRPr lang="en-GB" sz="1200" kern="1200" dirty="0" smtClean="0">
              <a:solidFill>
                <a:schemeClr val="tx1"/>
              </a:solidFill>
              <a:effectLst/>
              <a:latin typeface="+mn-lt"/>
              <a:ea typeface="+mn-ea"/>
              <a:cs typeface="+mn-cs"/>
            </a:endParaRPr>
          </a:p>
          <a:p>
            <a:r>
              <a:rPr lang="en-US" altLang="en-US" b="1" dirty="0" smtClean="0"/>
              <a:t>E</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0408301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270)</a:t>
            </a:r>
            <a:r>
              <a:rPr lang="en-US" altLang="en-US" b="1" i="1" dirty="0" smtClean="0"/>
              <a:t> </a:t>
            </a:r>
            <a:r>
              <a:rPr lang="en-US" altLang="en-US" b="1" i="0" dirty="0" smtClean="0"/>
              <a:t>3</a:t>
            </a:r>
            <a:r>
              <a:rPr lang="en-US" altLang="en-US" b="1" i="0" baseline="0" dirty="0" smtClean="0"/>
              <a:t> </a:t>
            </a:r>
            <a:r>
              <a:rPr lang="en-US" sz="1200" kern="1200" dirty="0" smtClean="0">
                <a:solidFill>
                  <a:schemeClr val="tx1"/>
                </a:solidFill>
                <a:effectLst/>
                <a:latin typeface="+mn-lt"/>
                <a:ea typeface="+mn-ea"/>
                <a:cs typeface="+mn-cs"/>
              </a:rPr>
              <a:t>At least three of the following sets of Old Testament readings, psalms or canticles, and collects are read here or at no. 17. Set D should always be used.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each psalm or canticle, an optional refrain has been provided. When a refrain is used it is announced by the reader and said or sung before and after, and at appropriate points during, the psalm or canticle.</a:t>
            </a:r>
            <a:endParaRPr lang="en-GB" sz="1200" kern="1200" dirty="0" smtClean="0">
              <a:solidFill>
                <a:schemeClr val="tx1"/>
              </a:solidFill>
              <a:effectLst/>
              <a:latin typeface="+mn-lt"/>
              <a:ea typeface="+mn-ea"/>
              <a:cs typeface="+mn-cs"/>
            </a:endParaRPr>
          </a:p>
          <a:p>
            <a:r>
              <a:rPr lang="en-US" altLang="en-US" b="1" dirty="0" smtClean="0"/>
              <a:t>E</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8380704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270)</a:t>
            </a:r>
            <a:r>
              <a:rPr lang="en-US" altLang="en-US" b="1" i="1" dirty="0" smtClean="0"/>
              <a:t> </a:t>
            </a:r>
            <a:r>
              <a:rPr lang="en-US" altLang="en-US" b="1" i="0" dirty="0" smtClean="0"/>
              <a:t>3</a:t>
            </a:r>
            <a:r>
              <a:rPr lang="en-US" altLang="en-US" b="1" i="0" baseline="0" dirty="0" smtClean="0"/>
              <a:t> </a:t>
            </a:r>
            <a:r>
              <a:rPr lang="en-US" sz="1200" kern="1200" dirty="0" smtClean="0">
                <a:solidFill>
                  <a:schemeClr val="tx1"/>
                </a:solidFill>
                <a:effectLst/>
                <a:latin typeface="+mn-lt"/>
                <a:ea typeface="+mn-ea"/>
                <a:cs typeface="+mn-cs"/>
              </a:rPr>
              <a:t>At least three of the following sets of Old Testament readings, psalms or canticles, and collects are read here or at no. 17. Set D should always be used.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each psalm or canticle, an optional refrain has been provided. When a refrain is used it is announced by the reader and said or sung before and after, and at appropriate points during, the psalm or canticle.</a:t>
            </a:r>
            <a:endParaRPr lang="en-GB" sz="1200" kern="1200" dirty="0" smtClean="0">
              <a:solidFill>
                <a:schemeClr val="tx1"/>
              </a:solidFill>
              <a:effectLst/>
              <a:latin typeface="+mn-lt"/>
              <a:ea typeface="+mn-ea"/>
              <a:cs typeface="+mn-cs"/>
            </a:endParaRPr>
          </a:p>
          <a:p>
            <a:r>
              <a:rPr lang="en-US" altLang="en-US" b="1" dirty="0" smtClean="0"/>
              <a:t>E</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41617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smtClean="0">
                <a:solidFill>
                  <a:schemeClr val="tx1"/>
                </a:solidFill>
                <a:effectLst/>
                <a:latin typeface="+mn-lt"/>
                <a:ea typeface="+mn-ea"/>
                <a:cs typeface="+mn-cs"/>
              </a:rPr>
              <a:t>INTRODUCTION</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THE EASTER VIGIL</a:t>
            </a:r>
            <a:endParaRPr lang="en-GB"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b="1" i="1" kern="1200" dirty="0" smtClean="0">
                <a:solidFill>
                  <a:schemeClr val="tx1"/>
                </a:solidFill>
                <a:effectLst/>
                <a:latin typeface="+mn-lt"/>
                <a:ea typeface="+mn-ea"/>
                <a:cs typeface="+mn-cs"/>
              </a:rPr>
              <a:t>The Easter Vigil </a:t>
            </a:r>
            <a:r>
              <a:rPr lang="en-US" sz="1200" kern="1200" dirty="0" smtClean="0">
                <a:solidFill>
                  <a:schemeClr val="tx1"/>
                </a:solidFill>
                <a:effectLst/>
                <a:latin typeface="+mn-lt"/>
                <a:ea typeface="+mn-ea"/>
                <a:cs typeface="+mn-cs"/>
              </a:rPr>
              <a:t>is derived from the great vigils on Holy Saturday during which the early Christians waited in hope and expectancy to begin the celebration of the resurrection. On this occasion, candidates were presented for Baptism. The service consisted of prayer, readings recalling the mighty acts of God, and the lighting of the Easter Candle signifying the triumph of the risen Lord and his presence among his people.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NOTES</a:t>
            </a:r>
            <a:endParaRPr lang="en-GB" sz="1200" b="1" kern="1200" dirty="0" smtClean="0">
              <a:solidFill>
                <a:schemeClr val="tx1"/>
              </a:solidFill>
              <a:effectLst/>
              <a:latin typeface="+mn-lt"/>
              <a:ea typeface="+mn-ea"/>
              <a:cs typeface="+mn-cs"/>
            </a:endParaRPr>
          </a:p>
          <a:p>
            <a:pPr lvl="0"/>
            <a:r>
              <a:rPr lang="en-US" sz="1200" b="1" i="1" kern="1200" dirty="0" smtClean="0">
                <a:solidFill>
                  <a:schemeClr val="tx1"/>
                </a:solidFill>
                <a:effectLst/>
                <a:latin typeface="+mn-lt"/>
                <a:ea typeface="+mn-ea"/>
                <a:cs typeface="+mn-cs"/>
              </a:rPr>
              <a:t>The Easter Vigil </a:t>
            </a:r>
            <a:r>
              <a:rPr lang="en-US" sz="1200" kern="1200" dirty="0" smtClean="0">
                <a:solidFill>
                  <a:schemeClr val="tx1"/>
                </a:solidFill>
                <a:effectLst/>
                <a:latin typeface="+mn-lt"/>
                <a:ea typeface="+mn-ea"/>
                <a:cs typeface="+mn-cs"/>
              </a:rPr>
              <a:t>should begin after sunset on Easter Eve and before sunrise on Easter Day</a:t>
            </a:r>
            <a:r>
              <a:rPr lang="en-US" sz="1200" kern="1200" dirty="0" smtClean="0">
                <a:solidFill>
                  <a:schemeClr val="tx1"/>
                </a:solidFill>
                <a:effectLst/>
                <a:latin typeface="+mn-lt"/>
                <a:ea typeface="+mn-ea"/>
                <a:cs typeface="+mn-cs"/>
              </a:rPr>
              <a:t>.</a:t>
            </a:r>
          </a:p>
          <a:p>
            <a:pPr lvl="0"/>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An Easter Candle is a large candle which is traditionally lit for all services during the great fifty days of Easter and may be lit for Baptisms and funerals during the following year. Transfers for the Easter Candle can be obtained from appropriate suppliers. The symbols shown are the cross, α and Ω (Alpha and Omega), which remind us that Christ is the first and the last, the numerals of the current year which remind us that the Lord of all ages is present here and now, and the five ‘nails’ to represent the ‘five bleeding wounds he bears, received on Calvary</a:t>
            </a:r>
            <a:r>
              <a:rPr lang="en-US" sz="1200" kern="1200" dirty="0" smtClean="0">
                <a:solidFill>
                  <a:schemeClr val="tx1"/>
                </a:solidFill>
                <a:effectLst/>
                <a:latin typeface="+mn-lt"/>
                <a:ea typeface="+mn-ea"/>
                <a:cs typeface="+mn-cs"/>
              </a:rPr>
              <a:t>’.</a:t>
            </a:r>
          </a:p>
          <a:p>
            <a:pPr lvl="0"/>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When a number of congregations come together for this service only one Easter Candle should be used. If Easter Candles are to be taken back to other churches, they should be lit from the first candle at the end of the service</a:t>
            </a:r>
            <a:r>
              <a:rPr lang="en-US" sz="1200" kern="1200" dirty="0" smtClean="0">
                <a:solidFill>
                  <a:schemeClr val="tx1"/>
                </a:solidFill>
                <a:effectLst/>
                <a:latin typeface="+mn-lt"/>
                <a:ea typeface="+mn-ea"/>
                <a:cs typeface="+mn-cs"/>
              </a:rPr>
              <a:t>.</a:t>
            </a:r>
          </a:p>
          <a:p>
            <a:pPr lvl="0"/>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One of the traditional diaconal roles is the carrying of the Easter Candle and the saying of the first text at no. 12 and the text at no. 13. If there is a deacon in the circuit, it is fitting that she/he be invited to exercise this ministry.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Easter Candle may be prepared at no. 6, the presiding minister saying:</a:t>
            </a:r>
            <a:endParaRPr lang="en-GB"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(as she/he traces the vertical arm of the cross, 1-3)</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Christ, yesterday and today</a:t>
            </a:r>
            <a:endParaRPr lang="en-GB"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(as she/he traces </a:t>
            </a:r>
            <a:r>
              <a:rPr lang="en-US" sz="1200" i="1" kern="1200" dirty="0" err="1" smtClean="0">
                <a:solidFill>
                  <a:schemeClr val="tx1"/>
                </a:solidFill>
                <a:effectLst/>
                <a:latin typeface="+mn-lt"/>
                <a:ea typeface="+mn-ea"/>
                <a:cs typeface="+mn-cs"/>
              </a:rPr>
              <a:t>thehorizontal</a:t>
            </a:r>
            <a:r>
              <a:rPr lang="en-US" sz="1200" i="1" kern="1200" dirty="0" smtClean="0">
                <a:solidFill>
                  <a:schemeClr val="tx1"/>
                </a:solidFill>
                <a:effectLst/>
                <a:latin typeface="+mn-lt"/>
                <a:ea typeface="+mn-ea"/>
                <a:cs typeface="+mn-cs"/>
              </a:rPr>
              <a:t> arm of the cross, 4-5)</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beginning and the end,</a:t>
            </a:r>
            <a:endParaRPr lang="en-GB"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(as she/he traces the alpha above the cross)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Alpha</a:t>
            </a:r>
            <a:endParaRPr lang="en-GB"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(as she/he traces the omega below the cross)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Omega;</a:t>
            </a:r>
            <a:endParaRPr lang="en-GB"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(as she/he traces the first digit of the year in</a:t>
            </a:r>
            <a:endParaRPr lang="en-GB"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the upper left corner of the cross)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his are all times</a:t>
            </a:r>
            <a:endParaRPr lang="en-GB"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(as she/he traces the second digit in the upper right corner of the cross)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ages;</a:t>
            </a:r>
            <a:endParaRPr lang="en-GB"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(as she/he traces the third digit in the lower left corner of the cross)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to him be glory and dominion,</a:t>
            </a:r>
            <a:endParaRPr lang="en-GB"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(as she/he traces the fourth digit in the lower right corner of the cross)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ever and ever. </a:t>
            </a:r>
            <a:r>
              <a:rPr lang="en-US" sz="1200" b="1" kern="1200" dirty="0" smtClean="0">
                <a:solidFill>
                  <a:schemeClr val="tx1"/>
                </a:solidFill>
                <a:effectLst/>
                <a:latin typeface="+mn-lt"/>
                <a:ea typeface="+mn-ea"/>
                <a:cs typeface="+mn-cs"/>
              </a:rPr>
              <a:t>Amen</a:t>
            </a:r>
            <a:r>
              <a:rPr lang="en-US" sz="1200" b="1" kern="1200" dirty="0" smtClean="0">
                <a:solidFill>
                  <a:schemeClr val="tx1"/>
                </a:solidFill>
                <a:effectLst/>
                <a:latin typeface="+mn-lt"/>
                <a:ea typeface="+mn-ea"/>
                <a:cs typeface="+mn-cs"/>
              </a:rPr>
              <a:t>.</a:t>
            </a:r>
          </a:p>
          <a:p>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Five nails may be inserted into the Candle at the four points and the intersection of the cross as the presiding minister says:</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(1) By his holy</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(2)</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and glorious wounds</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(3)</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may Christ our Lord</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(4) guard us</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(5) and keep us. </a:t>
            </a:r>
            <a:r>
              <a:rPr lang="en-US" sz="1200" b="1" kern="1200" dirty="0" smtClean="0">
                <a:solidFill>
                  <a:schemeClr val="tx1"/>
                </a:solidFill>
                <a:effectLst/>
                <a:latin typeface="+mn-lt"/>
                <a:ea typeface="+mn-ea"/>
                <a:cs typeface="+mn-cs"/>
              </a:rPr>
              <a:t>Amen.</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Each member of the congregation should be provided with a small candle and some form of protection against the hot wax. Non-drip candles are recommended. The candles are lit during the Service of Light and may be extinguished at no. 14.</a:t>
            </a:r>
            <a:endParaRPr lang="en-GB" sz="1200" kern="1200" dirty="0" smtClean="0">
              <a:solidFill>
                <a:schemeClr val="tx1"/>
              </a:solidFill>
              <a:effectLst/>
              <a:latin typeface="+mn-lt"/>
              <a:ea typeface="+mn-ea"/>
              <a:cs typeface="+mn-cs"/>
            </a:endParaRPr>
          </a:p>
          <a:p>
            <a:endParaRPr lang="en-GB" sz="1600" kern="1200" dirty="0">
              <a:solidFill>
                <a:schemeClr val="tx1"/>
              </a:solidFill>
              <a:effectLst/>
              <a:latin typeface="+mn-lt"/>
              <a:ea typeface="+mn-ea"/>
              <a:cs typeface="+mn-cs"/>
            </a:endParaRPr>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18688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270)</a:t>
            </a:r>
            <a:r>
              <a:rPr lang="en-US" altLang="en-US" b="1" i="1" dirty="0" smtClean="0"/>
              <a:t> </a:t>
            </a:r>
            <a:r>
              <a:rPr lang="en-US" altLang="en-US" b="1" i="0" dirty="0" smtClean="0"/>
              <a:t>3</a:t>
            </a:r>
            <a:r>
              <a:rPr lang="en-US" altLang="en-US" b="1" i="0" baseline="0" dirty="0" smtClean="0"/>
              <a:t> </a:t>
            </a:r>
            <a:r>
              <a:rPr lang="en-US" sz="1200" kern="1200" dirty="0" smtClean="0">
                <a:solidFill>
                  <a:schemeClr val="tx1"/>
                </a:solidFill>
                <a:effectLst/>
                <a:latin typeface="+mn-lt"/>
                <a:ea typeface="+mn-ea"/>
                <a:cs typeface="+mn-cs"/>
              </a:rPr>
              <a:t>At least three of the following sets of Old Testament readings, psalms or canticles, and collects are read here or at no. 17. Set D should always be used.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each psalm or canticle, an optional refrain has been provided. When a refrain is used it is announced by the reader and said or sung before and after, and at appropriate points during, the psalm or canticle.</a:t>
            </a:r>
            <a:endParaRPr lang="en-GB" sz="1200" kern="1200" dirty="0" smtClean="0">
              <a:solidFill>
                <a:schemeClr val="tx1"/>
              </a:solidFill>
              <a:effectLst/>
              <a:latin typeface="+mn-lt"/>
              <a:ea typeface="+mn-ea"/>
              <a:cs typeface="+mn-cs"/>
            </a:endParaRPr>
          </a:p>
          <a:p>
            <a:r>
              <a:rPr lang="en-US" altLang="en-US" b="1" dirty="0" smtClean="0"/>
              <a:t>F</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7919397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271)</a:t>
            </a:r>
            <a:r>
              <a:rPr lang="en-US" altLang="en-US" b="1" i="1" dirty="0" smtClean="0"/>
              <a:t> </a:t>
            </a:r>
            <a:r>
              <a:rPr lang="en-US" altLang="en-US" b="1" i="0" dirty="0" smtClean="0"/>
              <a:t>3</a:t>
            </a:r>
            <a:r>
              <a:rPr lang="en-US" altLang="en-US" b="1" i="0" baseline="0" dirty="0" smtClean="0"/>
              <a:t> </a:t>
            </a:r>
            <a:r>
              <a:rPr lang="en-US" sz="1200" kern="1200" dirty="0" smtClean="0">
                <a:solidFill>
                  <a:schemeClr val="tx1"/>
                </a:solidFill>
                <a:effectLst/>
                <a:latin typeface="+mn-lt"/>
                <a:ea typeface="+mn-ea"/>
                <a:cs typeface="+mn-cs"/>
              </a:rPr>
              <a:t>At least three of the following sets of Old Testament readings, psalms or canticles, and collects are read here or at no. 17. Set D should always be used.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each psalm or canticle, an optional refrain has been provided. When a refrain is used it is announced by the reader and said or sung before and after, and at appropriate points during, the psalm or canticle.</a:t>
            </a:r>
            <a:endParaRPr lang="en-GB" sz="1200" kern="1200" dirty="0" smtClean="0">
              <a:solidFill>
                <a:schemeClr val="tx1"/>
              </a:solidFill>
              <a:effectLst/>
              <a:latin typeface="+mn-lt"/>
              <a:ea typeface="+mn-ea"/>
              <a:cs typeface="+mn-cs"/>
            </a:endParaRPr>
          </a:p>
          <a:p>
            <a:r>
              <a:rPr lang="en-US" altLang="en-US" b="1" dirty="0" smtClean="0"/>
              <a:t>F</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733742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271)</a:t>
            </a:r>
            <a:r>
              <a:rPr lang="en-US" altLang="en-US" b="1" i="1" dirty="0" smtClean="0"/>
              <a:t> </a:t>
            </a:r>
            <a:r>
              <a:rPr lang="en-US" altLang="en-US" b="1" i="0" dirty="0" smtClean="0"/>
              <a:t>3</a:t>
            </a:r>
            <a:r>
              <a:rPr lang="en-US" altLang="en-US" b="1" i="0" baseline="0" dirty="0" smtClean="0"/>
              <a:t> </a:t>
            </a:r>
            <a:r>
              <a:rPr lang="en-US" sz="1200" kern="1200" dirty="0" smtClean="0">
                <a:solidFill>
                  <a:schemeClr val="tx1"/>
                </a:solidFill>
                <a:effectLst/>
                <a:latin typeface="+mn-lt"/>
                <a:ea typeface="+mn-ea"/>
                <a:cs typeface="+mn-cs"/>
              </a:rPr>
              <a:t>At least three of the following sets of Old Testament readings, psalms or canticles, and collects are read here or at no. 17. Set D should always be used.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each psalm or canticle, an optional refrain has been provided. When a refrain is used it is announced by the reader and said or sung before and after, and at appropriate points during, the psalm or canticle.</a:t>
            </a:r>
            <a:endParaRPr lang="en-GB" sz="1200" kern="1200" dirty="0" smtClean="0">
              <a:solidFill>
                <a:schemeClr val="tx1"/>
              </a:solidFill>
              <a:effectLst/>
              <a:latin typeface="+mn-lt"/>
              <a:ea typeface="+mn-ea"/>
              <a:cs typeface="+mn-cs"/>
            </a:endParaRPr>
          </a:p>
          <a:p>
            <a:r>
              <a:rPr lang="en-US" altLang="en-US" b="1" dirty="0" smtClean="0"/>
              <a:t>F</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7132467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271)</a:t>
            </a:r>
            <a:r>
              <a:rPr lang="en-US" altLang="en-US" b="1" i="1" dirty="0" smtClean="0"/>
              <a:t> </a:t>
            </a:r>
            <a:r>
              <a:rPr lang="en-US" altLang="en-US" b="1" i="0" dirty="0" smtClean="0"/>
              <a:t>3</a:t>
            </a:r>
            <a:r>
              <a:rPr lang="en-US" altLang="en-US" b="1" i="0" baseline="0" dirty="0" smtClean="0"/>
              <a:t> </a:t>
            </a:r>
            <a:r>
              <a:rPr lang="en-US" sz="1200" kern="1200" dirty="0" smtClean="0">
                <a:solidFill>
                  <a:schemeClr val="tx1"/>
                </a:solidFill>
                <a:effectLst/>
                <a:latin typeface="+mn-lt"/>
                <a:ea typeface="+mn-ea"/>
                <a:cs typeface="+mn-cs"/>
              </a:rPr>
              <a:t>At least three of the following sets of Old Testament readings, psalms or canticles, and collects are read here or at no. 17. Set D should always be used.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each psalm or canticle, an optional refrain has been provided. When a refrain is used it is announced by the reader and said or sung before and after, and at appropriate points during, the psalm or canticle.</a:t>
            </a:r>
            <a:endParaRPr lang="en-GB" sz="1200" kern="1200" dirty="0" smtClean="0">
              <a:solidFill>
                <a:schemeClr val="tx1"/>
              </a:solidFill>
              <a:effectLst/>
              <a:latin typeface="+mn-lt"/>
              <a:ea typeface="+mn-ea"/>
              <a:cs typeface="+mn-cs"/>
            </a:endParaRPr>
          </a:p>
          <a:p>
            <a:r>
              <a:rPr lang="en-US" altLang="en-US" b="1" dirty="0" smtClean="0"/>
              <a:t>G</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901220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271)</a:t>
            </a:r>
            <a:r>
              <a:rPr lang="en-US" altLang="en-US" b="1" i="1" dirty="0" smtClean="0"/>
              <a:t> </a:t>
            </a:r>
            <a:r>
              <a:rPr lang="en-US" altLang="en-US" b="1" i="0" dirty="0" smtClean="0"/>
              <a:t>3</a:t>
            </a:r>
            <a:r>
              <a:rPr lang="en-US" altLang="en-US" b="1" i="0" baseline="0" dirty="0" smtClean="0"/>
              <a:t> </a:t>
            </a:r>
            <a:r>
              <a:rPr lang="en-US" sz="1200" kern="1200" dirty="0" smtClean="0">
                <a:solidFill>
                  <a:schemeClr val="tx1"/>
                </a:solidFill>
                <a:effectLst/>
                <a:latin typeface="+mn-lt"/>
                <a:ea typeface="+mn-ea"/>
                <a:cs typeface="+mn-cs"/>
              </a:rPr>
              <a:t>At least three of the following sets of Old Testament readings, psalms or canticles, and collects are read here or at no. 17. Set D should always be used.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each psalm or canticle, an optional refrain has been provided. When a refrain is used it is announced by the reader and said or sung before and after, and at appropriate points during, the psalm or canticle.</a:t>
            </a:r>
            <a:endParaRPr lang="en-GB" sz="1200" kern="1200" dirty="0" smtClean="0">
              <a:solidFill>
                <a:schemeClr val="tx1"/>
              </a:solidFill>
              <a:effectLst/>
              <a:latin typeface="+mn-lt"/>
              <a:ea typeface="+mn-ea"/>
              <a:cs typeface="+mn-cs"/>
            </a:endParaRPr>
          </a:p>
          <a:p>
            <a:r>
              <a:rPr lang="en-US" altLang="en-US" b="1" dirty="0" smtClean="0"/>
              <a:t>G</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7810031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271)</a:t>
            </a:r>
            <a:r>
              <a:rPr lang="en-US" altLang="en-US" b="1" i="1" dirty="0" smtClean="0"/>
              <a:t> </a:t>
            </a:r>
            <a:r>
              <a:rPr lang="en-US" altLang="en-US" b="1" i="0" dirty="0" smtClean="0"/>
              <a:t>3</a:t>
            </a:r>
            <a:r>
              <a:rPr lang="en-US" altLang="en-US" b="1" i="0" baseline="0" dirty="0" smtClean="0"/>
              <a:t> </a:t>
            </a:r>
            <a:r>
              <a:rPr lang="en-US" sz="1200" kern="1200" dirty="0" smtClean="0">
                <a:solidFill>
                  <a:schemeClr val="tx1"/>
                </a:solidFill>
                <a:effectLst/>
                <a:latin typeface="+mn-lt"/>
                <a:ea typeface="+mn-ea"/>
                <a:cs typeface="+mn-cs"/>
              </a:rPr>
              <a:t>At least three of the following sets of Old Testament readings, psalms or canticles, and collects are read here or at no. 17. Set D should always be used.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each psalm or canticle, an optional refrain has been provided. When a refrain is used it is announced by the reader and said or sung before and after, and at appropriate points during, the psalm or canticle.</a:t>
            </a:r>
            <a:endParaRPr lang="en-GB" sz="1200" kern="1200" dirty="0" smtClean="0">
              <a:solidFill>
                <a:schemeClr val="tx1"/>
              </a:solidFill>
              <a:effectLst/>
              <a:latin typeface="+mn-lt"/>
              <a:ea typeface="+mn-ea"/>
              <a:cs typeface="+mn-cs"/>
            </a:endParaRPr>
          </a:p>
          <a:p>
            <a:r>
              <a:rPr lang="en-US" altLang="en-US" b="1" dirty="0" smtClean="0"/>
              <a:t>G</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5656135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272)</a:t>
            </a:r>
            <a:r>
              <a:rPr lang="en-US" altLang="en-US" b="1" i="1" dirty="0" smtClean="0"/>
              <a:t> </a:t>
            </a:r>
            <a:r>
              <a:rPr lang="en-US" altLang="en-US" b="1" i="0" dirty="0" smtClean="0"/>
              <a:t>3</a:t>
            </a:r>
            <a:r>
              <a:rPr lang="en-US" altLang="en-US" b="1" i="0" baseline="0" dirty="0" smtClean="0"/>
              <a:t> </a:t>
            </a:r>
            <a:r>
              <a:rPr lang="en-US" sz="1200" kern="1200" dirty="0" smtClean="0">
                <a:solidFill>
                  <a:schemeClr val="tx1"/>
                </a:solidFill>
                <a:effectLst/>
                <a:latin typeface="+mn-lt"/>
                <a:ea typeface="+mn-ea"/>
                <a:cs typeface="+mn-cs"/>
              </a:rPr>
              <a:t>At least three of the following sets of Old Testament readings, psalms or canticles, and collects are read here or at no. 17. Set D should always be used.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each psalm or canticle, an optional refrain has been provided. When a refrain is used it is announced by the reader and said or sung before and after, and at appropriate points during, the psalm or canticle.</a:t>
            </a:r>
            <a:endParaRPr lang="en-GB" sz="1200" kern="1200" dirty="0" smtClean="0">
              <a:solidFill>
                <a:schemeClr val="tx1"/>
              </a:solidFill>
              <a:effectLst/>
              <a:latin typeface="+mn-lt"/>
              <a:ea typeface="+mn-ea"/>
              <a:cs typeface="+mn-cs"/>
            </a:endParaRPr>
          </a:p>
          <a:p>
            <a:r>
              <a:rPr lang="en-US" altLang="en-US" b="1" dirty="0" smtClean="0"/>
              <a:t>H</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7066085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272)</a:t>
            </a:r>
            <a:r>
              <a:rPr lang="en-US" altLang="en-US" b="1" i="1" dirty="0" smtClean="0"/>
              <a:t> </a:t>
            </a:r>
            <a:r>
              <a:rPr lang="en-US" altLang="en-US" b="1" i="0" dirty="0" smtClean="0"/>
              <a:t>3</a:t>
            </a:r>
            <a:r>
              <a:rPr lang="en-US" altLang="en-US" b="1" i="0" baseline="0" dirty="0" smtClean="0"/>
              <a:t> </a:t>
            </a:r>
            <a:r>
              <a:rPr lang="en-US" sz="1200" kern="1200" dirty="0" smtClean="0">
                <a:solidFill>
                  <a:schemeClr val="tx1"/>
                </a:solidFill>
                <a:effectLst/>
                <a:latin typeface="+mn-lt"/>
                <a:ea typeface="+mn-ea"/>
                <a:cs typeface="+mn-cs"/>
              </a:rPr>
              <a:t>At least three of the following sets of Old Testament readings, psalms or canticles, and collects are read here or at no. 17. Set D should always be used.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each psalm or canticle, an optional refrain has been provided. When a refrain is used it is announced by the reader and said or sung before and after, and at appropriate points during, the psalm or canticle.</a:t>
            </a:r>
            <a:endParaRPr lang="en-GB" sz="1200" kern="1200" dirty="0" smtClean="0">
              <a:solidFill>
                <a:schemeClr val="tx1"/>
              </a:solidFill>
              <a:effectLst/>
              <a:latin typeface="+mn-lt"/>
              <a:ea typeface="+mn-ea"/>
              <a:cs typeface="+mn-cs"/>
            </a:endParaRPr>
          </a:p>
          <a:p>
            <a:r>
              <a:rPr lang="en-US" altLang="en-US" b="1" dirty="0" smtClean="0"/>
              <a:t>H</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719480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272)</a:t>
            </a:r>
            <a:r>
              <a:rPr lang="en-US" altLang="en-US" b="1" i="1" dirty="0" smtClean="0"/>
              <a:t> </a:t>
            </a:r>
            <a:r>
              <a:rPr lang="en-US" altLang="en-US" b="1" i="0" dirty="0" smtClean="0"/>
              <a:t>3</a:t>
            </a:r>
            <a:r>
              <a:rPr lang="en-US" altLang="en-US" b="1" i="0" baseline="0" dirty="0" smtClean="0"/>
              <a:t> </a:t>
            </a:r>
            <a:r>
              <a:rPr lang="en-US" sz="1200" kern="1200" dirty="0" smtClean="0">
                <a:solidFill>
                  <a:schemeClr val="tx1"/>
                </a:solidFill>
                <a:effectLst/>
                <a:latin typeface="+mn-lt"/>
                <a:ea typeface="+mn-ea"/>
                <a:cs typeface="+mn-cs"/>
              </a:rPr>
              <a:t>At least three of the following sets of Old Testament readings, psalms or canticles, and collects are read here or at no. 17. Set D should always be used.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each psalm or canticle, an optional refrain has been provided. When a refrain is used it is announced by the reader and said or sung before and after, and at appropriate points during, the psalm or canticle.</a:t>
            </a:r>
            <a:endParaRPr lang="en-GB" sz="1200" kern="1200" dirty="0" smtClean="0">
              <a:solidFill>
                <a:schemeClr val="tx1"/>
              </a:solidFill>
              <a:effectLst/>
              <a:latin typeface="+mn-lt"/>
              <a:ea typeface="+mn-ea"/>
              <a:cs typeface="+mn-cs"/>
            </a:endParaRPr>
          </a:p>
          <a:p>
            <a:r>
              <a:rPr lang="en-US" altLang="en-US" b="1" dirty="0" smtClean="0"/>
              <a:t>H</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4549715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272)</a:t>
            </a:r>
            <a:r>
              <a:rPr lang="en-US" altLang="en-US" b="1" i="1" dirty="0" smtClean="0"/>
              <a:t> </a:t>
            </a:r>
            <a:r>
              <a:rPr lang="en-US" altLang="en-US" b="1" i="0" dirty="0" smtClean="0"/>
              <a:t>3</a:t>
            </a:r>
            <a:r>
              <a:rPr lang="en-US" altLang="en-US" b="1" i="0" baseline="0" dirty="0" smtClean="0"/>
              <a:t> </a:t>
            </a:r>
            <a:r>
              <a:rPr lang="en-US" sz="1200" kern="1200" dirty="0" smtClean="0">
                <a:solidFill>
                  <a:schemeClr val="tx1"/>
                </a:solidFill>
                <a:effectLst/>
                <a:latin typeface="+mn-lt"/>
                <a:ea typeface="+mn-ea"/>
                <a:cs typeface="+mn-cs"/>
              </a:rPr>
              <a:t>At least three of the following sets of Old Testament readings, psalms or canticles, and collects are read here or at no. 17. Set D should always be used.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each psalm or canticle, an optional refrain has been provided. When a refrain is used it is announced by the reader and said or sung before and after, and at appropriate points during, the psalm or canticle.</a:t>
            </a:r>
            <a:endParaRPr lang="en-GB" sz="1200" kern="1200" dirty="0" smtClean="0">
              <a:solidFill>
                <a:schemeClr val="tx1"/>
              </a:solidFill>
              <a:effectLst/>
              <a:latin typeface="+mn-lt"/>
              <a:ea typeface="+mn-ea"/>
              <a:cs typeface="+mn-cs"/>
            </a:endParaRPr>
          </a:p>
          <a:p>
            <a:r>
              <a:rPr lang="en-US" altLang="en-US" b="1" dirty="0" smtClean="0"/>
              <a:t>I</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683202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267)</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82775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272)</a:t>
            </a:r>
            <a:r>
              <a:rPr lang="en-US" altLang="en-US" b="1" i="1" dirty="0" smtClean="0"/>
              <a:t> </a:t>
            </a:r>
            <a:r>
              <a:rPr lang="en-US" altLang="en-US" b="1" i="0" dirty="0" smtClean="0"/>
              <a:t>3</a:t>
            </a:r>
            <a:r>
              <a:rPr lang="en-US" altLang="en-US" b="1" i="0" baseline="0" dirty="0" smtClean="0"/>
              <a:t> </a:t>
            </a:r>
            <a:r>
              <a:rPr lang="en-US" sz="1200" kern="1200" dirty="0" smtClean="0">
                <a:solidFill>
                  <a:schemeClr val="tx1"/>
                </a:solidFill>
                <a:effectLst/>
                <a:latin typeface="+mn-lt"/>
                <a:ea typeface="+mn-ea"/>
                <a:cs typeface="+mn-cs"/>
              </a:rPr>
              <a:t>At least three of the following sets of Old Testament readings, psalms or canticles, and collects are read here or at no. 17. Set D should always be used.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each psalm or canticle, an optional refrain has been provided. When a refrain is used it is announced by the reader and said or sung before and after, and at appropriate points during, the psalm or canticle.</a:t>
            </a:r>
            <a:endParaRPr lang="en-GB" sz="1200" kern="1200" dirty="0" smtClean="0">
              <a:solidFill>
                <a:schemeClr val="tx1"/>
              </a:solidFill>
              <a:effectLst/>
              <a:latin typeface="+mn-lt"/>
              <a:ea typeface="+mn-ea"/>
              <a:cs typeface="+mn-cs"/>
            </a:endParaRPr>
          </a:p>
          <a:p>
            <a:r>
              <a:rPr lang="en-US" altLang="en-US" b="1" dirty="0" smtClean="0"/>
              <a:t>I</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7900775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272)</a:t>
            </a:r>
            <a:r>
              <a:rPr lang="en-US" altLang="en-US" b="1" i="1" dirty="0" smtClean="0"/>
              <a:t> </a:t>
            </a:r>
            <a:r>
              <a:rPr lang="en-US" altLang="en-US" b="1" i="0" dirty="0" smtClean="0"/>
              <a:t>3</a:t>
            </a:r>
            <a:r>
              <a:rPr lang="en-US" altLang="en-US" b="1" i="0" baseline="0" dirty="0" smtClean="0"/>
              <a:t> </a:t>
            </a:r>
            <a:r>
              <a:rPr lang="en-US" sz="1200" kern="1200" dirty="0" smtClean="0">
                <a:solidFill>
                  <a:schemeClr val="tx1"/>
                </a:solidFill>
                <a:effectLst/>
                <a:latin typeface="+mn-lt"/>
                <a:ea typeface="+mn-ea"/>
                <a:cs typeface="+mn-cs"/>
              </a:rPr>
              <a:t>At least three of the following sets of Old Testament readings, psalms or canticles, and collects are read here or at no. 17. Set D should always be used.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each psalm or canticle, an optional refrain has been provided. When a refrain is used it is announced by the reader and said or sung before and after, and at appropriate points during, the psalm or canticle.</a:t>
            </a:r>
            <a:endParaRPr lang="en-GB" sz="1200" kern="1200" dirty="0" smtClean="0">
              <a:solidFill>
                <a:schemeClr val="tx1"/>
              </a:solidFill>
              <a:effectLst/>
              <a:latin typeface="+mn-lt"/>
              <a:ea typeface="+mn-ea"/>
              <a:cs typeface="+mn-cs"/>
            </a:endParaRPr>
          </a:p>
          <a:p>
            <a:r>
              <a:rPr lang="en-US" altLang="en-US" b="1" dirty="0" smtClean="0"/>
              <a:t>I</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1088335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273)</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43557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273) </a:t>
            </a:r>
            <a:r>
              <a:rPr lang="en-US" altLang="en-US" b="1" i="0" dirty="0" smtClean="0"/>
              <a:t>4</a:t>
            </a:r>
            <a:r>
              <a:rPr lang="en-US" altLang="en-US" b="1" i="1" dirty="0" smtClean="0"/>
              <a:t> </a:t>
            </a:r>
            <a:r>
              <a:rPr lang="en-US" sz="1200" kern="1200" dirty="0" smtClean="0">
                <a:solidFill>
                  <a:schemeClr val="tx1"/>
                </a:solidFill>
                <a:effectLst/>
                <a:latin typeface="+mn-lt"/>
                <a:ea typeface="+mn-ea"/>
                <a:cs typeface="+mn-cs"/>
              </a:rPr>
              <a:t>The people stand.</a:t>
            </a:r>
            <a:endParaRPr lang="en-GB"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5 </a:t>
            </a:r>
            <a:r>
              <a:rPr lang="en-US" sz="1200" kern="1200" dirty="0" smtClean="0">
                <a:solidFill>
                  <a:schemeClr val="tx1"/>
                </a:solidFill>
                <a:effectLst/>
                <a:latin typeface="+mn-lt"/>
                <a:ea typeface="+mn-ea"/>
                <a:cs typeface="+mn-cs"/>
              </a:rPr>
              <a:t>The presiding minister, the deacon or other person carrying the Easter Candle, and the assistants carrying small candles go in silent procession to the entrance of the church. All turn to face the Easter Candle.</a:t>
            </a:r>
            <a:endParaRPr lang="en-GB"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6 </a:t>
            </a:r>
            <a:r>
              <a:rPr lang="en-US" sz="1200" kern="1200" dirty="0" smtClean="0">
                <a:solidFill>
                  <a:schemeClr val="tx1"/>
                </a:solidFill>
                <a:effectLst/>
                <a:latin typeface="+mn-lt"/>
                <a:ea typeface="+mn-ea"/>
                <a:cs typeface="+mn-cs"/>
              </a:rPr>
              <a:t>The Easter Candle may be prepared.</a:t>
            </a:r>
            <a:endParaRPr lang="en-GB"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7 </a:t>
            </a:r>
            <a:r>
              <a:rPr lang="en-US" sz="1200" kern="1200" dirty="0" smtClean="0">
                <a:solidFill>
                  <a:schemeClr val="tx1"/>
                </a:solidFill>
                <a:effectLst/>
                <a:latin typeface="+mn-lt"/>
                <a:ea typeface="+mn-ea"/>
                <a:cs typeface="+mn-cs"/>
              </a:rPr>
              <a:t>The presiding minister lights the Easter Candle and says: May the light of Christ, rising in glory,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banish all darkness from our hearts and minds. </a:t>
            </a:r>
            <a:r>
              <a:rPr lang="en-US" sz="1200" b="1" kern="1200" dirty="0" smtClean="0">
                <a:solidFill>
                  <a:schemeClr val="tx1"/>
                </a:solidFill>
                <a:effectLst/>
                <a:latin typeface="+mn-lt"/>
                <a:ea typeface="+mn-ea"/>
                <a:cs typeface="+mn-cs"/>
              </a:rPr>
              <a:t>Amen.</a:t>
            </a:r>
            <a:endParaRPr lang="en-GB"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8 </a:t>
            </a:r>
            <a:r>
              <a:rPr lang="en-US" sz="1200" kern="1200" dirty="0" smtClean="0">
                <a:solidFill>
                  <a:schemeClr val="tx1"/>
                </a:solidFill>
                <a:effectLst/>
                <a:latin typeface="+mn-lt"/>
                <a:ea typeface="+mn-ea"/>
                <a:cs typeface="+mn-cs"/>
              </a:rPr>
              <a:t>The person carrying the Easter Candle raises it and says: Christ our Light.</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Thanks be to God.</a:t>
            </a:r>
            <a:endParaRPr lang="en-GB"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9 </a:t>
            </a:r>
            <a:r>
              <a:rPr lang="en-US" sz="1200" kern="1200" dirty="0" smtClean="0">
                <a:solidFill>
                  <a:schemeClr val="tx1"/>
                </a:solidFill>
                <a:effectLst/>
                <a:latin typeface="+mn-lt"/>
                <a:ea typeface="+mn-ea"/>
                <a:cs typeface="+mn-cs"/>
              </a:rPr>
              <a:t>The procession moves to the </a:t>
            </a:r>
            <a:r>
              <a:rPr lang="en-US" sz="1200" kern="1200" dirty="0" err="1" smtClean="0">
                <a:solidFill>
                  <a:schemeClr val="tx1"/>
                </a:solidFill>
                <a:effectLst/>
                <a:latin typeface="+mn-lt"/>
                <a:ea typeface="+mn-ea"/>
                <a:cs typeface="+mn-cs"/>
              </a:rPr>
              <a:t>centre</a:t>
            </a:r>
            <a:r>
              <a:rPr lang="en-US" sz="1200" kern="1200" dirty="0" smtClean="0">
                <a:solidFill>
                  <a:schemeClr val="tx1"/>
                </a:solidFill>
                <a:effectLst/>
                <a:latin typeface="+mn-lt"/>
                <a:ea typeface="+mn-ea"/>
                <a:cs typeface="+mn-cs"/>
              </a:rPr>
              <a:t> of the church. The person carrying the Easter Candle again raises it and, in a louder voice, says: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Christ our Light.</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Thanks be to God.</a:t>
            </a:r>
            <a:endParaRPr lang="en-GB"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10 </a:t>
            </a:r>
            <a:r>
              <a:rPr lang="en-US" sz="1200" kern="1200" dirty="0" smtClean="0">
                <a:solidFill>
                  <a:schemeClr val="tx1"/>
                </a:solidFill>
                <a:effectLst/>
                <a:latin typeface="+mn-lt"/>
                <a:ea typeface="+mn-ea"/>
                <a:cs typeface="+mn-cs"/>
              </a:rPr>
              <a:t>The assistants’ candles are lit from the Easter Candle and the procession moves to the front of the church. The person carrying the Easter Candle again raises it and, in a still louder voice, says: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Christ our Light.</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Thanks be to God.</a:t>
            </a:r>
            <a:endParaRPr lang="en-GB"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11 </a:t>
            </a:r>
            <a:r>
              <a:rPr lang="en-US" sz="1200" kern="1200" dirty="0" smtClean="0">
                <a:solidFill>
                  <a:schemeClr val="tx1"/>
                </a:solidFill>
                <a:effectLst/>
                <a:latin typeface="+mn-lt"/>
                <a:ea typeface="+mn-ea"/>
                <a:cs typeface="+mn-cs"/>
              </a:rPr>
              <a:t>The people’s candles are lit from the assistants’ candles and the Easter Candle is placed near the font. When all the candles are lit, the person who carried the Easter Candle says: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Alleluia! Christ is risen!</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He is risen indeed. Alleluia!</a:t>
            </a:r>
            <a:endParaRPr lang="en-GB" sz="1200" kern="1200" dirty="0" smtClean="0">
              <a:solidFill>
                <a:schemeClr val="tx1"/>
              </a:solidFill>
              <a:effectLst/>
              <a:latin typeface="+mn-lt"/>
              <a:ea typeface="+mn-ea"/>
              <a:cs typeface="+mn-cs"/>
            </a:endParaRPr>
          </a:p>
          <a:p>
            <a:pPr lvl="0"/>
            <a:endParaRPr lang="en-GB"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5159341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274)</a:t>
            </a:r>
            <a:r>
              <a:rPr lang="en-US" altLang="en-US" b="1" i="1" dirty="0" smtClean="0"/>
              <a:t> </a:t>
            </a:r>
            <a:r>
              <a:rPr lang="en-US" altLang="en-US" b="1" i="0" dirty="0" smtClean="0"/>
              <a:t>12</a:t>
            </a:r>
            <a:r>
              <a:rPr lang="en-GB" altLang="en-US" b="1" dirty="0" smtClean="0"/>
              <a:t> </a:t>
            </a:r>
            <a:r>
              <a:rPr lang="en-US" sz="1200" kern="1200" dirty="0" smtClean="0">
                <a:solidFill>
                  <a:schemeClr val="tx1"/>
                </a:solidFill>
                <a:effectLst/>
                <a:latin typeface="+mn-lt"/>
                <a:ea typeface="+mn-ea"/>
                <a:cs typeface="+mn-cs"/>
              </a:rPr>
              <a:t>EITHER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kern="1200" dirty="0" smtClean="0">
                <a:solidFill>
                  <a:schemeClr val="tx1"/>
                </a:solidFill>
                <a:effectLst/>
                <a:latin typeface="+mn-lt"/>
                <a:ea typeface="+mn-ea"/>
                <a:cs typeface="+mn-cs"/>
              </a:rPr>
              <a:t>A </a:t>
            </a:r>
            <a:r>
              <a:rPr lang="en-US" sz="1200" kern="1200" dirty="0" smtClean="0">
                <a:solidFill>
                  <a:schemeClr val="tx1"/>
                </a:solidFill>
                <a:effectLst/>
                <a:latin typeface="+mn-lt"/>
                <a:ea typeface="+mn-ea"/>
                <a:cs typeface="+mn-cs"/>
              </a:rPr>
              <a:t>the person who carried the Easter Candle says:</a:t>
            </a:r>
            <a:endParaRPr lang="en-GB" sz="1200" kern="1200" dirty="0" smtClean="0">
              <a:solidFill>
                <a:schemeClr val="tx1"/>
              </a:solidFill>
              <a:effectLst/>
              <a:latin typeface="+mn-lt"/>
              <a:ea typeface="+mn-ea"/>
              <a:cs typeface="+mn-cs"/>
            </a:endParaRPr>
          </a:p>
          <a:p>
            <a:pPr lvl="0"/>
            <a:endParaRPr lang="en-US" altLang="en-US" b="1"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7369173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274)</a:t>
            </a:r>
            <a:r>
              <a:rPr lang="en-US" altLang="en-US" b="1" i="1" dirty="0" smtClean="0"/>
              <a:t> </a:t>
            </a:r>
            <a:r>
              <a:rPr lang="en-US" altLang="en-US" b="1" i="0" dirty="0" smtClean="0"/>
              <a:t>12</a:t>
            </a:r>
            <a:r>
              <a:rPr lang="en-GB" altLang="en-US" b="1" dirty="0" smtClean="0"/>
              <a:t> </a:t>
            </a:r>
            <a:r>
              <a:rPr lang="en-US" sz="1200" kern="1200" dirty="0" smtClean="0">
                <a:solidFill>
                  <a:schemeClr val="tx1"/>
                </a:solidFill>
                <a:effectLst/>
                <a:latin typeface="+mn-lt"/>
                <a:ea typeface="+mn-ea"/>
                <a:cs typeface="+mn-cs"/>
              </a:rPr>
              <a:t>EITHER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kern="1200" dirty="0" smtClean="0">
                <a:solidFill>
                  <a:schemeClr val="tx1"/>
                </a:solidFill>
                <a:effectLst/>
                <a:latin typeface="+mn-lt"/>
                <a:ea typeface="+mn-ea"/>
                <a:cs typeface="+mn-cs"/>
              </a:rPr>
              <a:t>A </a:t>
            </a:r>
            <a:r>
              <a:rPr lang="en-US" sz="1200" kern="1200" dirty="0" smtClean="0">
                <a:solidFill>
                  <a:schemeClr val="tx1"/>
                </a:solidFill>
                <a:effectLst/>
                <a:latin typeface="+mn-lt"/>
                <a:ea typeface="+mn-ea"/>
                <a:cs typeface="+mn-cs"/>
              </a:rPr>
              <a:t>the person who carried the Easter Candle says:</a:t>
            </a:r>
            <a:endParaRPr lang="en-GB" sz="1200" kern="1200" dirty="0" smtClean="0">
              <a:solidFill>
                <a:schemeClr val="tx1"/>
              </a:solidFill>
              <a:effectLst/>
              <a:latin typeface="+mn-lt"/>
              <a:ea typeface="+mn-ea"/>
              <a:cs typeface="+mn-cs"/>
            </a:endParaRPr>
          </a:p>
          <a:p>
            <a:pPr lvl="0"/>
            <a:endParaRPr lang="en-US" altLang="en-US" b="1"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54028126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274)</a:t>
            </a:r>
            <a:r>
              <a:rPr lang="en-US" altLang="en-US" b="1" i="1" dirty="0" smtClean="0"/>
              <a:t> </a:t>
            </a:r>
            <a:r>
              <a:rPr lang="en-US" altLang="en-US" b="1" i="0" dirty="0" smtClean="0"/>
              <a:t>12</a:t>
            </a:r>
            <a:r>
              <a:rPr lang="en-GB" altLang="en-US" b="1" dirty="0" smtClean="0"/>
              <a:t> </a:t>
            </a:r>
            <a:r>
              <a:rPr lang="en-US" sz="1200" kern="1200" dirty="0" smtClean="0">
                <a:solidFill>
                  <a:schemeClr val="tx1"/>
                </a:solidFill>
                <a:effectLst/>
                <a:latin typeface="+mn-lt"/>
                <a:ea typeface="+mn-ea"/>
                <a:cs typeface="+mn-cs"/>
              </a:rPr>
              <a: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kern="1200" dirty="0" smtClean="0">
                <a:solidFill>
                  <a:schemeClr val="tx1"/>
                </a:solidFill>
                <a:effectLst/>
                <a:latin typeface="+mn-lt"/>
                <a:ea typeface="+mn-ea"/>
                <a:cs typeface="+mn-cs"/>
              </a:rPr>
              <a:t>B </a:t>
            </a:r>
            <a:r>
              <a:rPr lang="en-GB" sz="1200" kern="1200" dirty="0" smtClean="0">
                <a:solidFill>
                  <a:schemeClr val="tx1"/>
                </a:solidFill>
                <a:effectLst/>
                <a:latin typeface="+mn-lt"/>
                <a:ea typeface="+mn-ea"/>
                <a:cs typeface="+mn-cs"/>
              </a:rPr>
              <a:t>all</a:t>
            </a:r>
            <a:r>
              <a:rPr lang="en-GB" sz="1200" kern="1200" baseline="0" dirty="0" smtClean="0">
                <a:solidFill>
                  <a:schemeClr val="tx1"/>
                </a:solidFill>
                <a:effectLst/>
                <a:latin typeface="+mn-lt"/>
                <a:ea typeface="+mn-ea"/>
                <a:cs typeface="+mn-cs"/>
              </a:rPr>
              <a:t> sing:</a:t>
            </a:r>
            <a:endParaRPr lang="en-GB" sz="1200" kern="1200" dirty="0" smtClean="0">
              <a:solidFill>
                <a:schemeClr val="tx1"/>
              </a:solidFill>
              <a:effectLst/>
              <a:latin typeface="+mn-lt"/>
              <a:ea typeface="+mn-ea"/>
              <a:cs typeface="+mn-cs"/>
            </a:endParaRPr>
          </a:p>
          <a:p>
            <a:pPr lvl="0"/>
            <a:endParaRPr lang="en-US" altLang="en-US" b="1"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1504623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274)</a:t>
            </a:r>
            <a:r>
              <a:rPr lang="en-US" altLang="en-US" b="1" i="1" dirty="0" smtClean="0"/>
              <a:t> </a:t>
            </a:r>
            <a:r>
              <a:rPr lang="en-US" altLang="en-US" b="1" i="0" dirty="0" smtClean="0"/>
              <a:t>12</a:t>
            </a:r>
            <a:r>
              <a:rPr lang="en-GB" altLang="en-US" b="1" dirty="0" smtClean="0"/>
              <a:t> </a:t>
            </a:r>
            <a:r>
              <a:rPr lang="en-US" sz="1200" kern="1200" dirty="0" smtClean="0">
                <a:solidFill>
                  <a:schemeClr val="tx1"/>
                </a:solidFill>
                <a:effectLst/>
                <a:latin typeface="+mn-lt"/>
                <a:ea typeface="+mn-ea"/>
                <a:cs typeface="+mn-cs"/>
              </a:rPr>
              <a: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kern="1200" dirty="0" smtClean="0">
                <a:solidFill>
                  <a:schemeClr val="tx1"/>
                </a:solidFill>
                <a:effectLst/>
                <a:latin typeface="+mn-lt"/>
                <a:ea typeface="+mn-ea"/>
                <a:cs typeface="+mn-cs"/>
              </a:rPr>
              <a:t>B </a:t>
            </a:r>
            <a:r>
              <a:rPr lang="en-GB" sz="1200" kern="1200" dirty="0" smtClean="0">
                <a:solidFill>
                  <a:schemeClr val="tx1"/>
                </a:solidFill>
                <a:effectLst/>
                <a:latin typeface="+mn-lt"/>
                <a:ea typeface="+mn-ea"/>
                <a:cs typeface="+mn-cs"/>
              </a:rPr>
              <a:t>all</a:t>
            </a:r>
            <a:r>
              <a:rPr lang="en-GB" sz="1200" kern="1200" baseline="0" dirty="0" smtClean="0">
                <a:solidFill>
                  <a:schemeClr val="tx1"/>
                </a:solidFill>
                <a:effectLst/>
                <a:latin typeface="+mn-lt"/>
                <a:ea typeface="+mn-ea"/>
                <a:cs typeface="+mn-cs"/>
              </a:rPr>
              <a:t> sing:</a:t>
            </a:r>
            <a:endParaRPr lang="en-GB" sz="1200" kern="1200" dirty="0" smtClean="0">
              <a:solidFill>
                <a:schemeClr val="tx1"/>
              </a:solidFill>
              <a:effectLst/>
              <a:latin typeface="+mn-lt"/>
              <a:ea typeface="+mn-ea"/>
              <a:cs typeface="+mn-cs"/>
            </a:endParaRPr>
          </a:p>
          <a:p>
            <a:pPr lvl="0"/>
            <a:endParaRPr lang="en-US" altLang="en-US" b="1"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0208150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274)</a:t>
            </a:r>
            <a:r>
              <a:rPr lang="en-US" altLang="en-US" b="1" i="1" dirty="0" smtClean="0"/>
              <a:t> </a:t>
            </a:r>
            <a:r>
              <a:rPr lang="en-US" altLang="en-US" b="1" i="0" dirty="0" smtClean="0"/>
              <a:t>12</a:t>
            </a:r>
            <a:r>
              <a:rPr lang="en-GB" altLang="en-US" b="1" dirty="0" smtClean="0"/>
              <a:t> </a:t>
            </a:r>
            <a:r>
              <a:rPr lang="en-US" sz="1200" kern="1200" dirty="0" smtClean="0">
                <a:solidFill>
                  <a:schemeClr val="tx1"/>
                </a:solidFill>
                <a:effectLst/>
                <a:latin typeface="+mn-lt"/>
                <a:ea typeface="+mn-ea"/>
                <a:cs typeface="+mn-cs"/>
              </a:rPr>
              <a: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kern="1200" dirty="0" smtClean="0">
                <a:solidFill>
                  <a:schemeClr val="tx1"/>
                </a:solidFill>
                <a:effectLst/>
                <a:latin typeface="+mn-lt"/>
                <a:ea typeface="+mn-ea"/>
                <a:cs typeface="+mn-cs"/>
              </a:rPr>
              <a:t>B </a:t>
            </a:r>
            <a:r>
              <a:rPr lang="en-GB" sz="1200" kern="1200" dirty="0" smtClean="0">
                <a:solidFill>
                  <a:schemeClr val="tx1"/>
                </a:solidFill>
                <a:effectLst/>
                <a:latin typeface="+mn-lt"/>
                <a:ea typeface="+mn-ea"/>
                <a:cs typeface="+mn-cs"/>
              </a:rPr>
              <a:t>all</a:t>
            </a:r>
            <a:r>
              <a:rPr lang="en-GB" sz="1200" kern="1200" baseline="0" dirty="0" smtClean="0">
                <a:solidFill>
                  <a:schemeClr val="tx1"/>
                </a:solidFill>
                <a:effectLst/>
                <a:latin typeface="+mn-lt"/>
                <a:ea typeface="+mn-ea"/>
                <a:cs typeface="+mn-cs"/>
              </a:rPr>
              <a:t> sing:</a:t>
            </a:r>
            <a:endParaRPr lang="en-GB" sz="1200" kern="1200" dirty="0" smtClean="0">
              <a:solidFill>
                <a:schemeClr val="tx1"/>
              </a:solidFill>
              <a:effectLst/>
              <a:latin typeface="+mn-lt"/>
              <a:ea typeface="+mn-ea"/>
              <a:cs typeface="+mn-cs"/>
            </a:endParaRPr>
          </a:p>
          <a:p>
            <a:pPr lvl="0"/>
            <a:r>
              <a:rPr lang="en-US" altLang="en-US" b="0" dirty="0" smtClean="0"/>
              <a:t>(Tune:</a:t>
            </a:r>
            <a:r>
              <a:rPr lang="en-US" altLang="en-US" b="0" baseline="0" dirty="0" smtClean="0"/>
              <a:t> WOODLANDS)</a:t>
            </a:r>
            <a:endParaRPr lang="en-US" altLang="en-US" b="0"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7979004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275)</a:t>
            </a:r>
            <a:r>
              <a:rPr lang="en-US" altLang="en-US" b="1" i="1" dirty="0" smtClean="0"/>
              <a:t> </a:t>
            </a:r>
            <a:r>
              <a:rPr lang="en-US" altLang="en-US" b="1" i="0" dirty="0" smtClean="0"/>
              <a:t>13</a:t>
            </a:r>
            <a:r>
              <a:rPr lang="en-GB" altLang="en-US" b="1" dirty="0" smtClean="0"/>
              <a:t> </a:t>
            </a:r>
            <a:r>
              <a:rPr lang="en-US" sz="1200" kern="1200" dirty="0" smtClean="0">
                <a:solidFill>
                  <a:schemeClr val="tx1"/>
                </a:solidFill>
                <a:effectLst/>
                <a:latin typeface="+mn-lt"/>
                <a:ea typeface="+mn-ea"/>
                <a:cs typeface="+mn-cs"/>
              </a:rPr>
              <a:t>The person who carried the Easter Candle says: </a:t>
            </a:r>
            <a:endParaRPr lang="en-US" altLang="en-US" b="1"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306554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267)</a:t>
            </a:r>
            <a:r>
              <a:rPr lang="en-US" altLang="en-US" b="1" i="1" dirty="0" smtClean="0"/>
              <a:t> </a:t>
            </a:r>
            <a:r>
              <a:rPr lang="en-US" altLang="en-US" b="1" i="0" dirty="0" smtClean="0"/>
              <a:t>1</a:t>
            </a:r>
            <a:r>
              <a:rPr lang="en-US" altLang="en-US" b="1" i="0" baseline="0" dirty="0" smtClean="0"/>
              <a:t> </a:t>
            </a:r>
            <a:r>
              <a:rPr lang="en-US" sz="1200" kern="1200" dirty="0" smtClean="0">
                <a:solidFill>
                  <a:schemeClr val="tx1"/>
                </a:solidFill>
                <a:effectLst/>
                <a:latin typeface="+mn-lt"/>
                <a:ea typeface="+mn-ea"/>
                <a:cs typeface="+mn-cs"/>
              </a:rPr>
              <a:t>The lights, except one for reading, are switched off.</a:t>
            </a:r>
            <a:endParaRPr lang="en-GB"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2 </a:t>
            </a:r>
            <a:r>
              <a:rPr lang="en-US" sz="1200" kern="1200" dirty="0" smtClean="0">
                <a:solidFill>
                  <a:schemeClr val="tx1"/>
                </a:solidFill>
                <a:effectLst/>
                <a:latin typeface="+mn-lt"/>
                <a:ea typeface="+mn-ea"/>
                <a:cs typeface="+mn-cs"/>
              </a:rPr>
              <a:t>The presiding minister says:</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66851178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275)</a:t>
            </a:r>
            <a:r>
              <a:rPr lang="en-US" altLang="en-US" b="1" i="1" dirty="0" smtClean="0"/>
              <a:t> </a:t>
            </a:r>
            <a:r>
              <a:rPr lang="en-US" altLang="en-US" b="1" i="0" dirty="0" smtClean="0"/>
              <a:t>13</a:t>
            </a:r>
            <a:r>
              <a:rPr lang="en-GB" altLang="en-US" b="1" dirty="0" smtClean="0"/>
              <a:t> </a:t>
            </a:r>
            <a:r>
              <a:rPr lang="en-US" sz="1200" kern="1200" dirty="0" smtClean="0">
                <a:solidFill>
                  <a:schemeClr val="tx1"/>
                </a:solidFill>
                <a:effectLst/>
                <a:latin typeface="+mn-lt"/>
                <a:ea typeface="+mn-ea"/>
                <a:cs typeface="+mn-cs"/>
              </a:rPr>
              <a:t>The person who carried the Easter Candle says: </a:t>
            </a:r>
            <a:endParaRPr lang="en-US" altLang="en-US" b="1"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46477437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275)</a:t>
            </a:r>
            <a:r>
              <a:rPr lang="en-US" altLang="en-US" b="1" i="1" dirty="0" smtClean="0"/>
              <a:t> </a:t>
            </a:r>
            <a:r>
              <a:rPr lang="en-US" altLang="en-US" b="1" i="0" dirty="0" smtClean="0"/>
              <a:t>13</a:t>
            </a:r>
            <a:r>
              <a:rPr lang="en-GB" altLang="en-US" b="1" dirty="0" smtClean="0"/>
              <a:t> </a:t>
            </a:r>
            <a:r>
              <a:rPr lang="en-US" sz="1200" kern="1200" dirty="0" smtClean="0">
                <a:solidFill>
                  <a:schemeClr val="tx1"/>
                </a:solidFill>
                <a:effectLst/>
                <a:latin typeface="+mn-lt"/>
                <a:ea typeface="+mn-ea"/>
                <a:cs typeface="+mn-cs"/>
              </a:rPr>
              <a:t>The person who carried the Easter Candle says: </a:t>
            </a:r>
            <a:endParaRPr lang="en-US" altLang="en-US" b="1"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1046740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275)</a:t>
            </a:r>
            <a:r>
              <a:rPr lang="en-US" altLang="en-US" b="1" i="1" dirty="0" smtClean="0"/>
              <a:t> </a:t>
            </a:r>
            <a:r>
              <a:rPr lang="en-US" altLang="en-US" b="1" i="0" dirty="0" smtClean="0"/>
              <a:t>13</a:t>
            </a:r>
            <a:r>
              <a:rPr lang="en-GB" altLang="en-US" b="1" dirty="0" smtClean="0"/>
              <a:t> </a:t>
            </a:r>
            <a:r>
              <a:rPr lang="en-US" sz="1200" kern="1200" dirty="0" smtClean="0">
                <a:solidFill>
                  <a:schemeClr val="tx1"/>
                </a:solidFill>
                <a:effectLst/>
                <a:latin typeface="+mn-lt"/>
                <a:ea typeface="+mn-ea"/>
                <a:cs typeface="+mn-cs"/>
              </a:rPr>
              <a:t>The person who carried the Easter Candle says: </a:t>
            </a:r>
            <a:endParaRPr lang="en-US" altLang="en-US" b="1"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76555307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276)</a:t>
            </a:r>
            <a:r>
              <a:rPr lang="en-US" altLang="en-US" b="1" i="1" dirty="0" smtClean="0"/>
              <a:t> </a:t>
            </a:r>
            <a:r>
              <a:rPr lang="en-US" altLang="en-US" b="1" i="0" dirty="0" smtClean="0"/>
              <a:t>13</a:t>
            </a:r>
            <a:r>
              <a:rPr lang="en-GB" altLang="en-US" b="1" dirty="0" smtClean="0"/>
              <a:t> </a:t>
            </a:r>
            <a:r>
              <a:rPr lang="en-US" sz="1200" kern="1200" dirty="0" smtClean="0">
                <a:solidFill>
                  <a:schemeClr val="tx1"/>
                </a:solidFill>
                <a:effectLst/>
                <a:latin typeface="+mn-lt"/>
                <a:ea typeface="+mn-ea"/>
                <a:cs typeface="+mn-cs"/>
              </a:rPr>
              <a:t>The person who carried the Easter Candle says: </a:t>
            </a:r>
            <a:endParaRPr lang="en-US" altLang="en-US" b="1"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213168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276)</a:t>
            </a:r>
            <a:r>
              <a:rPr lang="en-US" altLang="en-US" b="1" i="1" dirty="0" smtClean="0"/>
              <a:t> </a:t>
            </a:r>
            <a:r>
              <a:rPr lang="en-US" altLang="en-US" b="1" i="0" dirty="0" smtClean="0"/>
              <a:t>13</a:t>
            </a:r>
            <a:r>
              <a:rPr lang="en-GB" altLang="en-US" b="1" dirty="0" smtClean="0"/>
              <a:t> </a:t>
            </a:r>
            <a:r>
              <a:rPr lang="en-US" sz="1200" kern="1200" dirty="0" smtClean="0">
                <a:solidFill>
                  <a:schemeClr val="tx1"/>
                </a:solidFill>
                <a:effectLst/>
                <a:latin typeface="+mn-lt"/>
                <a:ea typeface="+mn-ea"/>
                <a:cs typeface="+mn-cs"/>
              </a:rPr>
              <a:t>The person who carried the Easter Candle says: </a:t>
            </a:r>
            <a:endParaRPr lang="en-US" altLang="en-US" b="1"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0884177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276)</a:t>
            </a:r>
            <a:r>
              <a:rPr lang="en-US" altLang="en-US" b="1" i="1" dirty="0" smtClean="0"/>
              <a:t> </a:t>
            </a:r>
            <a:r>
              <a:rPr lang="en-US" altLang="en-US" b="1" i="0" dirty="0" smtClean="0"/>
              <a:t>13</a:t>
            </a:r>
            <a:r>
              <a:rPr lang="en-GB" altLang="en-US" b="1" dirty="0" smtClean="0"/>
              <a:t> </a:t>
            </a:r>
            <a:r>
              <a:rPr lang="en-US" sz="1200" kern="1200" dirty="0" smtClean="0">
                <a:solidFill>
                  <a:schemeClr val="tx1"/>
                </a:solidFill>
                <a:effectLst/>
                <a:latin typeface="+mn-lt"/>
                <a:ea typeface="+mn-ea"/>
                <a:cs typeface="+mn-cs"/>
              </a:rPr>
              <a:t>The person who carried the Easter Candle says: </a:t>
            </a:r>
            <a:endParaRPr lang="en-US" altLang="en-US" b="1"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5195905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276)</a:t>
            </a:r>
            <a:r>
              <a:rPr lang="en-US" altLang="en-US" b="1" i="1" dirty="0" smtClean="0"/>
              <a:t> </a:t>
            </a:r>
            <a:r>
              <a:rPr lang="en-US" altLang="en-US" b="1" i="0" dirty="0" smtClean="0"/>
              <a:t>13</a:t>
            </a:r>
            <a:r>
              <a:rPr lang="en-GB" altLang="en-US" b="1" dirty="0" smtClean="0"/>
              <a:t> </a:t>
            </a:r>
            <a:r>
              <a:rPr lang="en-US" sz="1200" kern="1200" dirty="0" smtClean="0">
                <a:solidFill>
                  <a:schemeClr val="tx1"/>
                </a:solidFill>
                <a:effectLst/>
                <a:latin typeface="+mn-lt"/>
                <a:ea typeface="+mn-ea"/>
                <a:cs typeface="+mn-cs"/>
              </a:rPr>
              <a:t>The person who carried the Easter Candle says: </a:t>
            </a:r>
            <a:endParaRPr lang="en-US" altLang="en-US" b="1"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56132186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(p. 276)</a:t>
            </a:r>
            <a:r>
              <a:rPr lang="en-US" altLang="en-US" b="1" i="1" dirty="0" smtClean="0"/>
              <a:t> </a:t>
            </a:r>
            <a:r>
              <a:rPr lang="en-US" altLang="en-US" b="1" i="0" dirty="0" smtClean="0"/>
              <a:t>14</a:t>
            </a:r>
            <a:r>
              <a:rPr lang="en-GB" altLang="en-US" b="1" dirty="0" smtClean="0"/>
              <a:t> </a:t>
            </a:r>
            <a:r>
              <a:rPr lang="en-US" sz="1200" kern="1200" dirty="0" smtClean="0">
                <a:solidFill>
                  <a:schemeClr val="tx1"/>
                </a:solidFill>
                <a:effectLst/>
                <a:latin typeface="+mn-lt"/>
                <a:ea typeface="+mn-ea"/>
                <a:cs typeface="+mn-cs"/>
              </a:rPr>
              <a:t>A fanfare may be played, cymbals clashed, bells rung, lights switched on and the people’s candles put out.</a:t>
            </a:r>
            <a:endParaRPr lang="en-GB" sz="1200" kern="1200" dirty="0" smtClean="0">
              <a:solidFill>
                <a:schemeClr val="tx1"/>
              </a:solidFill>
              <a:effectLst/>
              <a:latin typeface="+mn-lt"/>
              <a:ea typeface="+mn-ea"/>
              <a:cs typeface="+mn-cs"/>
            </a:endParaRPr>
          </a:p>
          <a:p>
            <a:pPr lvl="0"/>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8063125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276)</a:t>
            </a:r>
            <a:r>
              <a:rPr lang="en-US" altLang="en-US" b="1" i="1" dirty="0" smtClean="0"/>
              <a:t> </a:t>
            </a:r>
            <a:r>
              <a:rPr lang="en-US" altLang="en-US" b="1" i="0" dirty="0" smtClean="0"/>
              <a:t>15</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171150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277)</a:t>
            </a:r>
            <a:r>
              <a:rPr lang="en-US" altLang="en-US" b="1" i="1" dirty="0" smtClean="0"/>
              <a:t> </a:t>
            </a:r>
            <a:r>
              <a:rPr lang="en-US" altLang="en-US" b="1" i="0" dirty="0" smtClean="0"/>
              <a:t>15</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79364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267)</a:t>
            </a:r>
            <a:r>
              <a:rPr lang="en-US" altLang="en-US" b="1" i="1" dirty="0" smtClean="0"/>
              <a:t> </a:t>
            </a:r>
            <a:r>
              <a:rPr lang="en-US" altLang="en-US" b="1" i="0" dirty="0" smtClean="0"/>
              <a:t>3</a:t>
            </a:r>
            <a:r>
              <a:rPr lang="en-US" altLang="en-US" b="1" i="0" baseline="0" dirty="0" smtClean="0"/>
              <a:t> </a:t>
            </a:r>
            <a:r>
              <a:rPr lang="en-US" sz="1200" kern="1200" dirty="0" smtClean="0">
                <a:solidFill>
                  <a:schemeClr val="tx1"/>
                </a:solidFill>
                <a:effectLst/>
                <a:latin typeface="+mn-lt"/>
                <a:ea typeface="+mn-ea"/>
                <a:cs typeface="+mn-cs"/>
              </a:rPr>
              <a:t>At least three of the following sets of Old Testament readings, psalms or canticles, and collects are read here or at no. 17. Set D should always be used.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each psalm or canticle, an optional refrain has been provided. When a refrain is used it is announced by the reader and said or sung before and after, and at appropriate points during, the psalm or canticle.</a:t>
            </a:r>
            <a:endParaRPr lang="en-GB" sz="1200" kern="1200" dirty="0" smtClean="0">
              <a:solidFill>
                <a:schemeClr val="tx1"/>
              </a:solidFill>
              <a:effectLst/>
              <a:latin typeface="+mn-lt"/>
              <a:ea typeface="+mn-ea"/>
              <a:cs typeface="+mn-cs"/>
            </a:endParaRPr>
          </a:p>
          <a:p>
            <a:r>
              <a:rPr lang="en-US" altLang="en-US" b="1" dirty="0" smtClean="0"/>
              <a:t>A</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2920760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277)</a:t>
            </a:r>
            <a:r>
              <a:rPr lang="en-US" altLang="en-US" b="1" i="1" dirty="0" smtClean="0"/>
              <a:t> </a:t>
            </a:r>
            <a:r>
              <a:rPr lang="en-US" altLang="en-US" b="1" i="0" dirty="0" smtClean="0"/>
              <a:t>15</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1447599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277)</a:t>
            </a:r>
            <a:r>
              <a:rPr lang="en-US" altLang="en-US" b="1" i="1" dirty="0" smtClean="0"/>
              <a:t> </a:t>
            </a:r>
            <a:r>
              <a:rPr lang="en-US" altLang="en-US" b="1" i="0" dirty="0" smtClean="0"/>
              <a:t>16</a:t>
            </a:r>
            <a:r>
              <a:rPr lang="en-GB" altLang="en-US" b="1" dirty="0" smtClean="0"/>
              <a:t> </a:t>
            </a:r>
            <a:r>
              <a:rPr lang="en-US" sz="1200" kern="1200" dirty="0" smtClean="0">
                <a:solidFill>
                  <a:schemeClr val="tx1"/>
                </a:solidFill>
                <a:effectLst/>
                <a:latin typeface="+mn-lt"/>
                <a:ea typeface="+mn-ea"/>
                <a:cs typeface="+mn-cs"/>
              </a:rPr>
              <a:t>The presiding minister says:</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6307473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277)</a:t>
            </a:r>
            <a:r>
              <a:rPr lang="en-US" altLang="en-US" b="1" i="1" dirty="0" smtClean="0"/>
              <a:t> </a:t>
            </a:r>
            <a:r>
              <a:rPr lang="en-US" altLang="en-US" b="1" i="0" dirty="0" smtClean="0"/>
              <a:t>16</a:t>
            </a:r>
            <a:r>
              <a:rPr lang="en-GB" altLang="en-US" b="1" dirty="0" smtClean="0"/>
              <a:t> </a:t>
            </a:r>
            <a:r>
              <a:rPr lang="en-US" sz="1200" kern="1200" dirty="0" smtClean="0">
                <a:solidFill>
                  <a:schemeClr val="tx1"/>
                </a:solidFill>
                <a:effectLst/>
                <a:latin typeface="+mn-lt"/>
                <a:ea typeface="+mn-ea"/>
                <a:cs typeface="+mn-cs"/>
              </a:rPr>
              <a:t>The presiding minister says: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kern="1200" dirty="0" smtClean="0">
                <a:solidFill>
                  <a:schemeClr val="tx1"/>
                </a:solidFill>
                <a:effectLst/>
                <a:latin typeface="+mn-lt"/>
                <a:ea typeface="+mn-ea"/>
                <a:cs typeface="+mn-cs"/>
              </a:rPr>
              <a:t>17 </a:t>
            </a:r>
            <a:r>
              <a:rPr lang="en-US" sz="1200" kern="1200" dirty="0" smtClean="0">
                <a:solidFill>
                  <a:schemeClr val="tx1"/>
                </a:solidFill>
                <a:effectLst/>
                <a:latin typeface="+mn-lt"/>
                <a:ea typeface="+mn-ea"/>
                <a:cs typeface="+mn-cs"/>
              </a:rPr>
              <a:t>All sit. If the Vigil has not already been kept, the material at no. 3 now follows.</a:t>
            </a:r>
            <a:endParaRPr lang="en-GB" sz="1200" kern="1200" dirty="0" smtClean="0">
              <a:solidFill>
                <a:schemeClr val="tx1"/>
              </a:solidFill>
              <a:effectLst/>
              <a:latin typeface="+mn-lt"/>
              <a:ea typeface="+mn-ea"/>
              <a:cs typeface="+mn-cs"/>
            </a:endParaRPr>
          </a:p>
          <a:p>
            <a:pPr lvl="0"/>
            <a:endParaRPr lang="en-US" altLang="en-US" b="1"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8710739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277)</a:t>
            </a:r>
            <a:r>
              <a:rPr lang="en-US" altLang="en-US" b="1" i="1" dirty="0" smtClean="0"/>
              <a:t> </a:t>
            </a:r>
            <a:r>
              <a:rPr lang="en-US" altLang="en-US" b="1" i="0" dirty="0" smtClean="0"/>
              <a:t>18</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64784154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278)</a:t>
            </a:r>
            <a:r>
              <a:rPr lang="en-US" altLang="en-US" b="1" i="1" dirty="0" smtClean="0"/>
              <a:t> </a:t>
            </a:r>
            <a:r>
              <a:rPr lang="en-US" altLang="en-US" b="1" i="0" dirty="0" smtClean="0"/>
              <a:t>18</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68527583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278)</a:t>
            </a:r>
            <a:r>
              <a:rPr lang="en-US" altLang="en-US" b="1" i="1" dirty="0" smtClean="0"/>
              <a:t> </a:t>
            </a:r>
            <a:r>
              <a:rPr lang="en-US" altLang="en-US" b="1" i="0" dirty="0" smtClean="0"/>
              <a:t>18</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3865155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(p. 278)</a:t>
            </a:r>
            <a:r>
              <a:rPr lang="en-US" altLang="en-US" b="1" i="1" dirty="0" smtClean="0"/>
              <a:t> </a:t>
            </a:r>
            <a:r>
              <a:rPr lang="en-US" altLang="en-US" b="1" i="0" dirty="0" smtClean="0"/>
              <a:t>19</a:t>
            </a:r>
            <a:r>
              <a:rPr lang="en-GB" altLang="en-US" b="1" dirty="0" smtClean="0"/>
              <a:t> </a:t>
            </a:r>
            <a:r>
              <a:rPr lang="en-US" sz="1200" kern="1200" dirty="0" smtClean="0">
                <a:solidFill>
                  <a:schemeClr val="tx1"/>
                </a:solidFill>
                <a:effectLst/>
                <a:latin typeface="+mn-lt"/>
                <a:ea typeface="+mn-ea"/>
                <a:cs typeface="+mn-cs"/>
              </a:rPr>
              <a:t>Epistle: Romans 6:3-11</a:t>
            </a:r>
            <a:endParaRPr lang="en-GB" sz="1200" kern="1200" dirty="0" smtClean="0">
              <a:solidFill>
                <a:schemeClr val="tx1"/>
              </a:solidFill>
              <a:effectLst/>
              <a:latin typeface="+mn-lt"/>
              <a:ea typeface="+mn-ea"/>
              <a:cs typeface="+mn-cs"/>
            </a:endParaRPr>
          </a:p>
          <a:p>
            <a:pPr lvl="0"/>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77415077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(p. 278)</a:t>
            </a:r>
            <a:r>
              <a:rPr lang="en-US" altLang="en-US" b="1" i="1" dirty="0" smtClean="0"/>
              <a:t> </a:t>
            </a:r>
            <a:r>
              <a:rPr lang="en-US" altLang="en-US" b="1" i="0" dirty="0" smtClean="0"/>
              <a:t>20</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11157908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(p. 278)</a:t>
            </a:r>
            <a:r>
              <a:rPr lang="en-US" altLang="en-US" b="1" i="1" dirty="0" smtClean="0"/>
              <a:t> </a:t>
            </a:r>
            <a:r>
              <a:rPr lang="en-US" altLang="en-US" b="1" i="0" dirty="0" smtClean="0"/>
              <a:t>21</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42118874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(p. 278)</a:t>
            </a:r>
            <a:r>
              <a:rPr lang="en-US" altLang="en-US" b="1" i="1" dirty="0" smtClean="0"/>
              <a:t> </a:t>
            </a:r>
            <a:r>
              <a:rPr lang="en-US" altLang="en-US" b="1" i="0" dirty="0" smtClean="0"/>
              <a:t>22</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282307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267)</a:t>
            </a:r>
            <a:r>
              <a:rPr lang="en-US" altLang="en-US" b="1" i="1" dirty="0" smtClean="0"/>
              <a:t> </a:t>
            </a:r>
            <a:r>
              <a:rPr lang="en-US" altLang="en-US" b="1" i="0" dirty="0" smtClean="0"/>
              <a:t>3</a:t>
            </a:r>
            <a:r>
              <a:rPr lang="en-US" altLang="en-US" b="1" i="0" baseline="0" dirty="0" smtClean="0"/>
              <a:t> </a:t>
            </a:r>
            <a:r>
              <a:rPr lang="en-US" sz="1200" kern="1200" dirty="0" smtClean="0">
                <a:solidFill>
                  <a:schemeClr val="tx1"/>
                </a:solidFill>
                <a:effectLst/>
                <a:latin typeface="+mn-lt"/>
                <a:ea typeface="+mn-ea"/>
                <a:cs typeface="+mn-cs"/>
              </a:rPr>
              <a:t>At least three of the following sets of Old Testament readings, psalms or canticles, and collects are read here or at no. 17. Set D should always be used.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each psalm or canticle, an optional refrain has been provided. When a refrain is used it is announced by the reader and said or sung before and after, and at appropriate points during, the psalm or canticle.</a:t>
            </a:r>
            <a:endParaRPr lang="en-GB" sz="1200" kern="1200" dirty="0" smtClean="0">
              <a:solidFill>
                <a:schemeClr val="tx1"/>
              </a:solidFill>
              <a:effectLst/>
              <a:latin typeface="+mn-lt"/>
              <a:ea typeface="+mn-ea"/>
              <a:cs typeface="+mn-cs"/>
            </a:endParaRPr>
          </a:p>
          <a:p>
            <a:r>
              <a:rPr lang="en-US" altLang="en-US" b="1" dirty="0" smtClean="0"/>
              <a:t>A</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95342274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(p. 278)</a:t>
            </a:r>
            <a:r>
              <a:rPr lang="en-US" altLang="en-US" b="1" i="1" dirty="0" smtClean="0"/>
              <a:t> </a:t>
            </a:r>
            <a:r>
              <a:rPr lang="en-US" altLang="en-US" b="1" i="0" dirty="0" smtClean="0"/>
              <a:t>23</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394165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279)</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84574157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279)</a:t>
            </a:r>
            <a:r>
              <a:rPr lang="en-US" altLang="en-US" b="1" i="1" dirty="0" smtClean="0"/>
              <a:t> </a:t>
            </a:r>
            <a:r>
              <a:rPr lang="en-US" altLang="en-US" b="1" i="0" dirty="0" smtClean="0"/>
              <a:t>24</a:t>
            </a:r>
            <a:r>
              <a:rPr lang="en-GB" altLang="en-US" b="1" dirty="0" smtClean="0"/>
              <a:t> </a:t>
            </a:r>
            <a:r>
              <a:rPr lang="en-US" sz="1200" kern="1200" dirty="0" smtClean="0">
                <a:solidFill>
                  <a:schemeClr val="tx1"/>
                </a:solidFill>
                <a:effectLst/>
                <a:latin typeface="+mn-lt"/>
                <a:ea typeface="+mn-ea"/>
                <a:cs typeface="+mn-cs"/>
              </a:rPr>
              <a:t>All stand.</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1313425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279)</a:t>
            </a:r>
            <a:r>
              <a:rPr lang="en-US" altLang="en-US" b="1" i="1" dirty="0" smtClean="0"/>
              <a:t> </a:t>
            </a:r>
            <a:r>
              <a:rPr lang="en-US" altLang="en-US" b="1" i="0" dirty="0" smtClean="0"/>
              <a:t>24</a:t>
            </a:r>
            <a:r>
              <a:rPr lang="en-GB" altLang="en-US" b="1" dirty="0" smtClean="0"/>
              <a:t> </a:t>
            </a:r>
            <a:r>
              <a:rPr lang="en-US" sz="1200" kern="1200" dirty="0" smtClean="0">
                <a:solidFill>
                  <a:schemeClr val="tx1"/>
                </a:solidFill>
                <a:effectLst/>
                <a:latin typeface="+mn-lt"/>
                <a:ea typeface="+mn-ea"/>
                <a:cs typeface="+mn-cs"/>
              </a:rPr>
              <a:t>All stand.</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1281632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279)</a:t>
            </a:r>
            <a:r>
              <a:rPr lang="en-US" altLang="en-US" b="1" i="1" dirty="0" smtClean="0"/>
              <a:t> </a:t>
            </a:r>
            <a:r>
              <a:rPr lang="en-US" altLang="en-US" b="1" i="0" dirty="0" smtClean="0"/>
              <a:t>24</a:t>
            </a:r>
            <a:r>
              <a:rPr lang="en-GB" altLang="en-US" b="1" dirty="0" smtClean="0"/>
              <a:t> </a:t>
            </a:r>
            <a:r>
              <a:rPr lang="en-US" sz="1200" kern="1200" dirty="0" smtClean="0">
                <a:solidFill>
                  <a:schemeClr val="tx1"/>
                </a:solidFill>
                <a:effectLst/>
                <a:latin typeface="+mn-lt"/>
                <a:ea typeface="+mn-ea"/>
                <a:cs typeface="+mn-cs"/>
              </a:rPr>
              <a:t>All stand.</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50102721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279)</a:t>
            </a:r>
            <a:r>
              <a:rPr lang="en-US" altLang="en-US" b="1" i="1" dirty="0" smtClean="0"/>
              <a:t> </a:t>
            </a:r>
            <a:r>
              <a:rPr lang="en-US" altLang="en-US" b="1" i="0" dirty="0" smtClean="0"/>
              <a:t>24</a:t>
            </a:r>
            <a:r>
              <a:rPr lang="en-GB" altLang="en-US" b="1" dirty="0" smtClean="0"/>
              <a:t> </a:t>
            </a:r>
            <a:r>
              <a:rPr lang="en-US" sz="1200" kern="1200" dirty="0" smtClean="0">
                <a:solidFill>
                  <a:schemeClr val="tx1"/>
                </a:solidFill>
                <a:effectLst/>
                <a:latin typeface="+mn-lt"/>
                <a:ea typeface="+mn-ea"/>
                <a:cs typeface="+mn-cs"/>
              </a:rPr>
              <a:t>All stand.</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84205497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279)</a:t>
            </a:r>
            <a:r>
              <a:rPr lang="en-US" altLang="en-US" b="1" i="1" dirty="0" smtClean="0"/>
              <a:t> </a:t>
            </a:r>
            <a:r>
              <a:rPr lang="en-US" altLang="en-US" b="1" i="0" dirty="0" smtClean="0"/>
              <a:t>24</a:t>
            </a:r>
            <a:r>
              <a:rPr lang="en-GB" altLang="en-US" b="1" dirty="0" smtClean="0"/>
              <a:t> </a:t>
            </a:r>
            <a:r>
              <a:rPr lang="en-US" sz="1200" kern="1200" dirty="0" smtClean="0">
                <a:solidFill>
                  <a:schemeClr val="tx1"/>
                </a:solidFill>
                <a:effectLst/>
                <a:latin typeface="+mn-lt"/>
                <a:ea typeface="+mn-ea"/>
                <a:cs typeface="+mn-cs"/>
              </a:rPr>
              <a:t>All stand.</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95891466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280)</a:t>
            </a:r>
            <a:r>
              <a:rPr lang="en-US" altLang="en-US" b="1" i="1" dirty="0" smtClean="0"/>
              <a:t> </a:t>
            </a:r>
            <a:r>
              <a:rPr lang="en-US" altLang="en-US" b="1" i="0" dirty="0" smtClean="0"/>
              <a:t>25</a:t>
            </a:r>
          </a:p>
          <a:p>
            <a:pPr lvl="0"/>
            <a:endParaRPr lang="en-US" altLang="en-US" b="1"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i="0" dirty="0" smtClean="0"/>
              <a:t>26</a:t>
            </a:r>
            <a:r>
              <a:rPr lang="en-US" altLang="en-US" b="0" i="0" baseline="0" dirty="0" smtClean="0"/>
              <a:t> </a:t>
            </a:r>
            <a:r>
              <a:rPr lang="en-US" sz="1200" kern="1200" dirty="0" smtClean="0">
                <a:solidFill>
                  <a:schemeClr val="tx1"/>
                </a:solidFill>
                <a:effectLst/>
                <a:latin typeface="+mn-lt"/>
                <a:ea typeface="+mn-ea"/>
                <a:cs typeface="+mn-cs"/>
              </a:rPr>
              <a:t>The service continues from no. 14 in </a:t>
            </a:r>
            <a:r>
              <a:rPr lang="en-US" sz="1200" b="1" i="1" kern="1200" dirty="0" smtClean="0">
                <a:solidFill>
                  <a:schemeClr val="tx1"/>
                </a:solidFill>
                <a:effectLst/>
                <a:latin typeface="+mn-lt"/>
                <a:ea typeface="+mn-ea"/>
                <a:cs typeface="+mn-cs"/>
              </a:rPr>
              <a:t>Holy Communion for the Easter Season </a:t>
            </a:r>
            <a:r>
              <a:rPr lang="en-US" sz="1200" kern="1200" dirty="0" smtClean="0">
                <a:solidFill>
                  <a:schemeClr val="tx1"/>
                </a:solidFill>
                <a:effectLst/>
                <a:latin typeface="+mn-lt"/>
                <a:ea typeface="+mn-ea"/>
                <a:cs typeface="+mn-cs"/>
              </a:rPr>
              <a:t>(page 165). The Nicene Creed is not said.</a:t>
            </a:r>
            <a:endParaRPr lang="en-GB" sz="1200" kern="1200" dirty="0" smtClean="0">
              <a:solidFill>
                <a:schemeClr val="tx1"/>
              </a:solidFill>
              <a:effectLst/>
              <a:latin typeface="+mn-lt"/>
              <a:ea typeface="+mn-ea"/>
              <a:cs typeface="+mn-cs"/>
            </a:endParaRPr>
          </a:p>
          <a:p>
            <a:pPr lvl="0"/>
            <a:endParaRPr lang="en-US" altLang="en-US" b="0"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8310546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280)</a:t>
            </a:r>
            <a:r>
              <a:rPr lang="en-US" altLang="en-US" b="1" i="1" dirty="0" smtClean="0"/>
              <a:t> </a:t>
            </a:r>
            <a:r>
              <a:rPr lang="en-US" altLang="en-US" b="1" i="0" dirty="0" smtClean="0"/>
              <a:t>25</a:t>
            </a:r>
          </a:p>
          <a:p>
            <a:pPr lvl="0"/>
            <a:endParaRPr lang="en-US" altLang="en-US" b="1"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i="0" dirty="0" smtClean="0"/>
              <a:t>26</a:t>
            </a:r>
            <a:r>
              <a:rPr lang="en-US" altLang="en-US" b="0" i="0" baseline="0" dirty="0" smtClean="0"/>
              <a:t> </a:t>
            </a:r>
            <a:r>
              <a:rPr lang="en-US" sz="1200" kern="1200" dirty="0" smtClean="0">
                <a:solidFill>
                  <a:schemeClr val="tx1"/>
                </a:solidFill>
                <a:effectLst/>
                <a:latin typeface="+mn-lt"/>
                <a:ea typeface="+mn-ea"/>
                <a:cs typeface="+mn-cs"/>
              </a:rPr>
              <a:t>The service continues from no. 14 in </a:t>
            </a:r>
            <a:r>
              <a:rPr lang="en-US" sz="1200" b="1" i="1" kern="1200" dirty="0" smtClean="0">
                <a:solidFill>
                  <a:schemeClr val="tx1"/>
                </a:solidFill>
                <a:effectLst/>
                <a:latin typeface="+mn-lt"/>
                <a:ea typeface="+mn-ea"/>
                <a:cs typeface="+mn-cs"/>
              </a:rPr>
              <a:t>Holy Communion for the Easter Season </a:t>
            </a:r>
            <a:r>
              <a:rPr lang="en-US" sz="1200" kern="1200" dirty="0" smtClean="0">
                <a:solidFill>
                  <a:schemeClr val="tx1"/>
                </a:solidFill>
                <a:effectLst/>
                <a:latin typeface="+mn-lt"/>
                <a:ea typeface="+mn-ea"/>
                <a:cs typeface="+mn-cs"/>
              </a:rPr>
              <a:t>(page 165). The Nicene Creed is not said.</a:t>
            </a:r>
            <a:endParaRPr lang="en-GB" sz="1200" kern="1200" dirty="0" smtClean="0">
              <a:solidFill>
                <a:schemeClr val="tx1"/>
              </a:solidFill>
              <a:effectLst/>
              <a:latin typeface="+mn-lt"/>
              <a:ea typeface="+mn-ea"/>
              <a:cs typeface="+mn-cs"/>
            </a:endParaRPr>
          </a:p>
          <a:p>
            <a:pPr lvl="0"/>
            <a:endParaRPr lang="en-US" altLang="en-US" b="0"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4622077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z="1600" kern="1200" dirty="0">
              <a:solidFill>
                <a:schemeClr val="tx1"/>
              </a:solidFill>
              <a:effectLst/>
              <a:latin typeface="+mn-lt"/>
              <a:ea typeface="+mn-ea"/>
              <a:cs typeface="+mn-cs"/>
            </a:endParaRPr>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244403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267)</a:t>
            </a:r>
            <a:r>
              <a:rPr lang="en-US" altLang="en-US" b="1" i="1" dirty="0" smtClean="0"/>
              <a:t> </a:t>
            </a:r>
            <a:r>
              <a:rPr lang="en-US" altLang="en-US" b="1" i="0" dirty="0" smtClean="0"/>
              <a:t>3</a:t>
            </a:r>
            <a:r>
              <a:rPr lang="en-US" altLang="en-US" b="1" i="0" baseline="0" dirty="0" smtClean="0"/>
              <a:t> </a:t>
            </a:r>
            <a:r>
              <a:rPr lang="en-US" sz="1200" kern="1200" dirty="0" smtClean="0">
                <a:solidFill>
                  <a:schemeClr val="tx1"/>
                </a:solidFill>
                <a:effectLst/>
                <a:latin typeface="+mn-lt"/>
                <a:ea typeface="+mn-ea"/>
                <a:cs typeface="+mn-cs"/>
              </a:rPr>
              <a:t>At least three of the following sets of Old Testament readings, psalms or canticles, and collects are read here or at no. 17. Set D should always be used.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each psalm or canticle, an optional refrain has been provided. When a refrain is used it is announced by the reader and said or sung before and after, and at appropriate points during, the psalm or canticle.</a:t>
            </a:r>
            <a:endParaRPr lang="en-GB" sz="1200" kern="1200" dirty="0" smtClean="0">
              <a:solidFill>
                <a:schemeClr val="tx1"/>
              </a:solidFill>
              <a:effectLst/>
              <a:latin typeface="+mn-lt"/>
              <a:ea typeface="+mn-ea"/>
              <a:cs typeface="+mn-cs"/>
            </a:endParaRPr>
          </a:p>
          <a:p>
            <a:r>
              <a:rPr lang="en-US" altLang="en-US" b="1" dirty="0" smtClean="0"/>
              <a:t>A</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3283812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268)</a:t>
            </a:r>
            <a:r>
              <a:rPr lang="en-US" altLang="en-US" b="1" i="1" dirty="0" smtClean="0"/>
              <a:t> </a:t>
            </a:r>
            <a:r>
              <a:rPr lang="en-US" altLang="en-US" b="1" i="0" dirty="0" smtClean="0"/>
              <a:t>3</a:t>
            </a:r>
            <a:r>
              <a:rPr lang="en-US" altLang="en-US" b="1" i="0" baseline="0" dirty="0" smtClean="0"/>
              <a:t> </a:t>
            </a:r>
            <a:r>
              <a:rPr lang="en-US" sz="1200" kern="1200" dirty="0" smtClean="0">
                <a:solidFill>
                  <a:schemeClr val="tx1"/>
                </a:solidFill>
                <a:effectLst/>
                <a:latin typeface="+mn-lt"/>
                <a:ea typeface="+mn-ea"/>
                <a:cs typeface="+mn-cs"/>
              </a:rPr>
              <a:t>At least three of the following sets of Old Testament readings, psalms or canticles, and collects are read here or at no. 17. Set D should always be used.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each psalm or canticle, an optional refrain has been provided. When a refrain is used it is announced by the reader and said or sung before and after, and at appropriate points during, the psalm or canticle.</a:t>
            </a:r>
            <a:endParaRPr lang="en-GB" sz="1200" kern="1200" dirty="0" smtClean="0">
              <a:solidFill>
                <a:schemeClr val="tx1"/>
              </a:solidFill>
              <a:effectLst/>
              <a:latin typeface="+mn-lt"/>
              <a:ea typeface="+mn-ea"/>
              <a:cs typeface="+mn-cs"/>
            </a:endParaRPr>
          </a:p>
          <a:p>
            <a:r>
              <a:rPr lang="en-US" altLang="en-US" b="1" dirty="0" smtClean="0"/>
              <a:t>B</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00131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268)</a:t>
            </a:r>
            <a:r>
              <a:rPr lang="en-US" altLang="en-US" b="1" i="1" dirty="0" smtClean="0"/>
              <a:t> </a:t>
            </a:r>
            <a:r>
              <a:rPr lang="en-US" altLang="en-US" b="1" i="0" dirty="0" smtClean="0"/>
              <a:t>3</a:t>
            </a:r>
            <a:r>
              <a:rPr lang="en-US" altLang="en-US" b="1" i="0" baseline="0" dirty="0" smtClean="0"/>
              <a:t> </a:t>
            </a:r>
            <a:r>
              <a:rPr lang="en-US" sz="1200" kern="1200" dirty="0" smtClean="0">
                <a:solidFill>
                  <a:schemeClr val="tx1"/>
                </a:solidFill>
                <a:effectLst/>
                <a:latin typeface="+mn-lt"/>
                <a:ea typeface="+mn-ea"/>
                <a:cs typeface="+mn-cs"/>
              </a:rPr>
              <a:t>At least three of the following sets of Old Testament readings, psalms or canticles, and collects are read here or at no. 17. Set D should always be used.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each psalm or canticle, an optional refrain has been provided. When a refrain is used it is announced by the reader and said or sung before and after, and at appropriate points during, the psalm or canticle.</a:t>
            </a:r>
            <a:endParaRPr lang="en-GB" sz="1200" kern="1200" dirty="0" smtClean="0">
              <a:solidFill>
                <a:schemeClr val="tx1"/>
              </a:solidFill>
              <a:effectLst/>
              <a:latin typeface="+mn-lt"/>
              <a:ea typeface="+mn-ea"/>
              <a:cs typeface="+mn-cs"/>
            </a:endParaRPr>
          </a:p>
          <a:p>
            <a:r>
              <a:rPr lang="en-US" altLang="en-US" b="1" dirty="0" smtClean="0"/>
              <a:t>B</a:t>
            </a:r>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834632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smtClean="0">
                <a:solidFill>
                  <a:srgbClr val="C00000"/>
                </a:solidFill>
                <a:latin typeface="Arial" panose="020B0604020202020204" pitchFamily="34" charset="0"/>
                <a:cs typeface="Arial" panose="020B0604020202020204" pitchFamily="34" charset="0"/>
              </a:rPr>
              <a:t>PART OF THE SERVICE</a:t>
            </a:r>
            <a:endParaRPr lang="en-US" altLang="en-US" sz="1200" b="1" dirty="0" smtClean="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284511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33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GATHERING OF THE PEOPLE OF GOD</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72239654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REQUEST FOR BAPTISM</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97954947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5001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VIGIL</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421197036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SERVICE OF LIGHT</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42377757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30669351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BAPTISMAL PROMISES</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70471339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MC text Admission">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40108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REAFFIRMATION</a:t>
            </a:r>
            <a:r>
              <a:rPr lang="en-GB" altLang="en-US" sz="1200" baseline="0" dirty="0" smtClean="0">
                <a:solidFill>
                  <a:srgbClr val="C00000"/>
                </a:solidFill>
                <a:latin typeface="Arial" panose="020B0604020202020204" pitchFamily="34" charset="0"/>
              </a:rPr>
              <a:t> OF BAPTISM</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75694095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9_MC text slide 1 lORD'S sUPPER">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LORD’S SUPPER</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905430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0_MC text slide 1 Prayers and dismissal">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PRAYERS AND DISMISSAL</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1951249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1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a:t>
            </a:r>
            <a:r>
              <a:rPr lang="en-GB" altLang="en-US" sz="1200" baseline="0" dirty="0" smtClean="0">
                <a:solidFill>
                  <a:srgbClr val="C00000"/>
                </a:solidFill>
                <a:latin typeface="Arial" panose="020B0604020202020204" pitchFamily="34" charset="0"/>
              </a:rPr>
              <a:t> OF THE PEOPLE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5747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750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GATHERING OF THE PEOPLE OF GOD</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693209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LORD’S SUPPER</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04766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PRAYERS AND DISMISSAL</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72532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PART OF THE SERVICE</a:t>
            </a:r>
            <a:endParaRPr lang="en-US" altLang="en-US" sz="1200" dirty="0" smtClean="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27355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33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PREPARATION</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50957584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REQUEST FOR BAPTISM</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7214066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5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5001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MINISTRY OF THE WORD</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3038396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AFFIRMATION OF FAITH</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417248042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6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2064020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7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BAPTISMAL PROMISES</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122807677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8_MC text Admission">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COMMISSIONING</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40231220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MINISTRY OF THE WORD</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2762817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9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RECEPTION</a:t>
            </a:r>
            <a:r>
              <a:rPr lang="en-GB" altLang="en-US" sz="1200" baseline="0" dirty="0" smtClean="0">
                <a:solidFill>
                  <a:srgbClr val="C00000"/>
                </a:solidFill>
                <a:latin typeface="Arial" panose="020B0604020202020204" pitchFamily="34" charset="0"/>
              </a:rPr>
              <a:t> AND WELCOME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5591332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0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PROMISES OF THOSE NEWLY-CONFIRMED</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3319960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1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a:t>
            </a:r>
            <a:r>
              <a:rPr lang="en-GB" altLang="en-US" sz="1200" baseline="0" dirty="0" smtClean="0">
                <a:solidFill>
                  <a:srgbClr val="C00000"/>
                </a:solidFill>
                <a:latin typeface="Arial" panose="020B0604020202020204" pitchFamily="34" charset="0"/>
              </a:rPr>
              <a:t> OF THE PEOPLE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8963783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LORD’S SUPPER</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0322711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PRAYERS AND DISMISSAL</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221005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LORD’S SUPPER</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39617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PRAYERS AND DISMISSAL</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03762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MC Title slid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3A9B2-5B05-614A-9BCF-86F92F85CF53}"/>
              </a:ext>
            </a:extLst>
          </p:cNvPr>
          <p:cNvSpPr>
            <a:spLocks noGrp="1"/>
          </p:cNvSpPr>
          <p:nvPr>
            <p:ph type="ctrTitle"/>
          </p:nvPr>
        </p:nvSpPr>
        <p:spPr>
          <a:xfrm>
            <a:off x="0" y="2045776"/>
            <a:ext cx="12192000" cy="1735609"/>
          </a:xfrm>
          <a:prstGeom prst="rect">
            <a:avLst/>
          </a:prstGeom>
        </p:spPr>
        <p:txBody>
          <a:bodyPr anchor="b"/>
          <a:lstStyle>
            <a:lvl1pPr algn="ctr">
              <a:defRPr sz="6000" b="0" i="0" baseline="0">
                <a:solidFill>
                  <a:schemeClr val="bg1"/>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66264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MC Section slide with tex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CB5D3CC-E2E9-324C-9EB4-FD5288B32BB5}"/>
              </a:ext>
            </a:extLst>
          </p:cNvPr>
          <p:cNvSpPr>
            <a:spLocks noGrp="1"/>
          </p:cNvSpPr>
          <p:nvPr>
            <p:ph type="ctrTitle"/>
          </p:nvPr>
        </p:nvSpPr>
        <p:spPr>
          <a:xfrm>
            <a:off x="2208212" y="0"/>
            <a:ext cx="9983787" cy="6489700"/>
          </a:xfrm>
          <a:prstGeom prst="rect">
            <a:avLst/>
          </a:prstGeom>
        </p:spPr>
        <p:txBody>
          <a:bodyPr anchor="ctr"/>
          <a:lstStyle>
            <a:lvl1pPr algn="l">
              <a:defRPr sz="4800" b="0" i="0" baseline="0">
                <a:solidFill>
                  <a:srgbClr val="C00000"/>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382134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MC text slide 2">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F68628-BD3D-FF48-B52C-8C93F1DC1445}"/>
              </a:ext>
            </a:extLst>
          </p:cNvPr>
          <p:cNvSpPr>
            <a:spLocks noGrp="1"/>
          </p:cNvSpPr>
          <p:nvPr>
            <p:ph idx="1"/>
          </p:nvPr>
        </p:nvSpPr>
        <p:spPr>
          <a:xfrm>
            <a:off x="822702" y="1902229"/>
            <a:ext cx="10515600" cy="458381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a:extLst>
              <a:ext uri="{FF2B5EF4-FFF2-40B4-BE49-F238E27FC236}">
                <a16:creationId xmlns:a16="http://schemas.microsoft.com/office/drawing/2014/main" id="{5580132E-FBA5-B349-97EE-08796CD9BD14}"/>
              </a:ext>
            </a:extLst>
          </p:cNvPr>
          <p:cNvSpPr>
            <a:spLocks noGrp="1"/>
          </p:cNvSpPr>
          <p:nvPr>
            <p:ph type="ctrTitle"/>
          </p:nvPr>
        </p:nvSpPr>
        <p:spPr>
          <a:xfrm>
            <a:off x="2208213" y="913699"/>
            <a:ext cx="9612312" cy="635435"/>
          </a:xfrm>
          <a:prstGeom prst="rect">
            <a:avLst/>
          </a:prstGeom>
        </p:spPr>
        <p:txBody>
          <a:bodyPr anchor="b"/>
          <a:lstStyle>
            <a:lvl1pPr algn="ctr">
              <a:defRPr sz="4200" baseline="0">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095713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PART OF THE SERVICE</a:t>
            </a:r>
            <a:endParaRPr lang="en-US" altLang="en-US" sz="1200" dirty="0" smtClean="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5157901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3.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image" Target="../media/image1.png"/><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image" Target="../media/image1.png"/><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9252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7122890"/>
      </p:ext>
    </p:extLst>
  </p:cSld>
  <p:clrMap bg1="lt1" tx1="dk1" bg2="lt2" tx2="dk2" accent1="accent1" accent2="accent2" accent3="accent3" accent4="accent4" accent5="accent5" accent6="accent6" hlink="hlink" folHlink="folHlink"/>
  <p:sldLayoutIdLst>
    <p:sldLayoutId id="2147483667"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7504186"/>
      </p:ext>
    </p:extLst>
  </p:cSld>
  <p:clrMap bg1="lt1" tx1="dk1" bg2="lt2" tx2="dk2" accent1="accent1" accent2="accent2" accent3="accent3" accent4="accent4" accent5="accent5" accent6="accent6" hlink="hlink" folHlink="folHlink"/>
  <p:sldLayoutIdLst>
    <p:sldLayoutId id="2147483669" r:id="rId1"/>
    <p:sldLayoutId id="2147483670" r:id="rId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109653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8" r:id="rId4"/>
    <p:sldLayoutId id="2147483677" r:id="rId5"/>
    <p:sldLayoutId id="2147483679" r:id="rId6"/>
    <p:sldLayoutId id="2147483680" r:id="rId7"/>
    <p:sldLayoutId id="2147483681" r:id="rId8"/>
    <p:sldLayoutId id="2147483682" r:id="rId9"/>
    <p:sldLayoutId id="2147483683" r:id="rId10"/>
    <p:sldLayoutId id="2147483684" r:id="rId11"/>
    <p:sldLayoutId id="2147483675" r:id="rId12"/>
    <p:sldLayoutId id="2147483676" r:id="rId13"/>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15847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693738" y="556593"/>
            <a:ext cx="11206162" cy="3313023"/>
          </a:xfrm>
          <a:prstGeom prst="rect">
            <a:avLst/>
          </a:prstGeom>
        </p:spPr>
        <p:txBody>
          <a:bodyPr>
            <a:spAutoFit/>
          </a:bodyPr>
          <a:lstStyle/>
          <a:p>
            <a:pPr lvl="0" eaLnBrk="0" fontAlgn="base" hangingPunct="0">
              <a:spcBef>
                <a:spcPct val="0"/>
              </a:spcBef>
              <a:spcAft>
                <a:spcPct val="0"/>
              </a:spcAft>
              <a:defRPr/>
            </a:pPr>
            <a:r>
              <a:rPr lang="en-US" b="1" dirty="0" smtClean="0">
                <a:latin typeface="Arial" panose="020B0604020202020204" pitchFamily="34" charset="0"/>
                <a:cs typeface="Arial" panose="020B0604020202020204" pitchFamily="34" charset="0"/>
              </a:rPr>
              <a:t>The Easter Vigil</a:t>
            </a:r>
            <a:r>
              <a:rPr lang="en-GB" altLang="en-US" b="1" dirty="0"/>
              <a:t/>
            </a:r>
            <a:br>
              <a:rPr lang="en-GB" altLang="en-US" b="1" dirty="0"/>
            </a:br>
            <a:endPar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feel free to amend, add or delete slides as necessary.</a:t>
            </a:r>
          </a:p>
          <a:p>
            <a:pPr marL="285750" marR="0" lvl="0" indent="-285750" algn="l" defTabSz="914400" rtl="0" eaLnBrk="0" fontAlgn="base" latinLnBrk="0" hangingPunct="0">
              <a:lnSpc>
                <a:spcPct val="100000"/>
              </a:lnSpc>
              <a:spcBef>
                <a:spcPct val="0"/>
              </a:spcBef>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rubric for the service is given in the notes for each slide. </a:t>
            </a:r>
          </a:p>
          <a:p>
            <a:pPr marL="285750" marR="0" lvl="0" indent="-285750" algn="l" defTabSz="914400" rtl="0" eaLnBrk="0" fontAlgn="base" latinLnBrk="0" hangingPunct="0">
              <a:lnSpc>
                <a:spcPct val="100000"/>
              </a:lnSpc>
              <a:spcBef>
                <a:spcPct val="0"/>
              </a:spcBef>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notes also indicate the relevant page number in </a:t>
            </a:r>
            <a:r>
              <a:rPr kumimoji="0" lang="en-GB"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Methodist Worship Book</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285750" marR="0" lvl="0" indent="-285750" algn="l" defTabSz="914400" rtl="0" eaLnBrk="0" fontAlgn="base" latinLnBrk="0" hangingPunct="0">
              <a:lnSpc>
                <a:spcPct val="100000"/>
              </a:lnSpc>
              <a:spcBef>
                <a:spcPct val="0"/>
              </a:spcBef>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numbers in bold in the notes of the slide represent the numbers for each item in the rubric. </a:t>
            </a:r>
            <a:endPar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You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may wish to add in the names/numbers of the hymns on the appropriate slides, or to insert slides containing the words of the hymns if your church has the relevant </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permissions</a:t>
            </a:r>
            <a:r>
              <a:rPr lang="en-GB" sz="1600" dirty="0" smtClean="0">
                <a:solidFill>
                  <a:prstClr val="black"/>
                </a:solidFill>
                <a:latin typeface="Arial" panose="020B0604020202020204" pitchFamily="34" charset="0"/>
                <a:cs typeface="Arial" panose="020B0604020202020204" pitchFamily="34" charset="0"/>
              </a:rPr>
              <a:t>, and also to add the text of the Scripture readings.</a:t>
            </a:r>
          </a:p>
          <a:p>
            <a:pPr marL="285750" indent="-285750" eaLnBrk="0" fontAlgn="base" hangingPunct="0">
              <a:lnSpc>
                <a:spcPct val="107000"/>
              </a:lnSpc>
              <a:spcBef>
                <a:spcPct val="0"/>
              </a:spcBef>
              <a:buFont typeface="Arial" panose="020B0604020202020204" pitchFamily="34" charset="0"/>
              <a:buChar char="•"/>
              <a:defRPr/>
            </a:pPr>
            <a:r>
              <a:rPr lang="en-GB" sz="1600" dirty="0" smtClean="0">
                <a:solidFill>
                  <a:prstClr val="black"/>
                </a:solidFill>
                <a:latin typeface="Arial" panose="020B0604020202020204" pitchFamily="34" charset="0"/>
                <a:cs typeface="Arial" panose="020B0604020202020204" pitchFamily="34" charset="0"/>
              </a:rPr>
              <a:t>All material except where otherwise stated is </a:t>
            </a:r>
            <a:r>
              <a:rPr lang="en-GB" sz="1600" dirty="0">
                <a:solidFill>
                  <a:prstClr val="black"/>
                </a:solidFill>
                <a:latin typeface="Arial" panose="020B0604020202020204" pitchFamily="34" charset="0"/>
                <a:cs typeface="Arial" panose="020B0604020202020204" pitchFamily="34" charset="0"/>
              </a:rPr>
              <a:t>© Trustees for Methodist Church Purposes, 1999</a:t>
            </a:r>
            <a:r>
              <a:rPr lang="en-GB" sz="1600" dirty="0" smtClean="0">
                <a:solidFill>
                  <a:prstClr val="black"/>
                </a:solidFill>
                <a:latin typeface="Arial" panose="020B0604020202020204" pitchFamily="34" charset="0"/>
                <a:cs typeface="Arial" panose="020B0604020202020204" pitchFamily="34" charset="0"/>
              </a:rPr>
              <a:t>.</a:t>
            </a:r>
          </a:p>
          <a:p>
            <a:pPr eaLnBrk="0" fontAlgn="base" hangingPunct="0">
              <a:lnSpc>
                <a:spcPct val="107000"/>
              </a:lnSpc>
              <a:spcBef>
                <a:spcPct val="0"/>
              </a:spcBef>
              <a:defRPr/>
            </a:pPr>
            <a:endParaRPr lang="en-GB" sz="1600" dirty="0">
              <a:solidFill>
                <a:prstClr val="black"/>
              </a:solidFill>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07000"/>
              </a:lnSpc>
              <a:spcBef>
                <a:spcPct val="0"/>
              </a:spcBef>
              <a:spcAft>
                <a:spcPts val="800"/>
              </a:spcAft>
              <a:buClrTx/>
              <a:buSzTx/>
              <a:buFont typeface="Symbol" panose="05050102010706020507" pitchFamily="18" charset="2"/>
              <a:buChar char=""/>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7000"/>
              </a:lnSpc>
              <a:spcBef>
                <a:spcPct val="0"/>
              </a:spcBef>
              <a:spcAft>
                <a:spcPts val="8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Please hide or delete this slide before you use this presentation in a service.</a:t>
            </a:r>
          </a:p>
        </p:txBody>
      </p:sp>
    </p:spTree>
    <p:extLst>
      <p:ext uri="{BB962C8B-B14F-4D97-AF65-F5344CB8AC3E}">
        <p14:creationId xmlns:p14="http://schemas.microsoft.com/office/powerpoint/2010/main" val="2346159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9644686"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Grant </a:t>
            </a:r>
            <a:r>
              <a:rPr lang="en-US" sz="3600" dirty="0">
                <a:latin typeface="+mn-lt"/>
              </a:rPr>
              <a:t>that we, who have been baptized in your name, </a:t>
            </a:r>
            <a:endParaRPr lang="en-US" sz="3600" dirty="0" smtClean="0">
              <a:latin typeface="+mn-lt"/>
            </a:endParaRPr>
          </a:p>
          <a:p>
            <a:r>
              <a:rPr lang="en-US" sz="3600" dirty="0" smtClean="0">
                <a:latin typeface="+mn-lt"/>
              </a:rPr>
              <a:t>being </a:t>
            </a:r>
            <a:r>
              <a:rPr lang="en-US" sz="3600" dirty="0">
                <a:latin typeface="+mn-lt"/>
              </a:rPr>
              <a:t>rescued from sin,</a:t>
            </a:r>
            <a:endParaRPr lang="en-GB" sz="3600" dirty="0">
              <a:latin typeface="+mn-lt"/>
            </a:endParaRPr>
          </a:p>
          <a:p>
            <a:r>
              <a:rPr lang="en-US" sz="3600" dirty="0">
                <a:latin typeface="+mn-lt"/>
              </a:rPr>
              <a:t>may rejoice in your mercy; </a:t>
            </a:r>
            <a:endParaRPr lang="en-US" sz="3600" dirty="0" smtClean="0">
              <a:latin typeface="+mn-lt"/>
            </a:endParaRPr>
          </a:p>
          <a:p>
            <a:r>
              <a:rPr lang="en-US" sz="3600" dirty="0" smtClean="0">
                <a:latin typeface="+mn-lt"/>
              </a:rPr>
              <a:t>through </a:t>
            </a:r>
            <a:r>
              <a:rPr lang="en-US" sz="3600" dirty="0">
                <a:latin typeface="+mn-lt"/>
              </a:rPr>
              <a:t>Christ our Lord. </a:t>
            </a:r>
            <a:r>
              <a:rPr lang="en-US" sz="3600" b="1" dirty="0">
                <a:latin typeface="+mn-lt"/>
              </a:rPr>
              <a:t>Amen.</a:t>
            </a:r>
            <a:endParaRPr lang="en-GB" sz="3600" dirty="0">
              <a:latin typeface="+mn-lt"/>
            </a:endParaRPr>
          </a:p>
          <a:p>
            <a:endParaRPr lang="en-US" sz="2400" dirty="0" smtClean="0">
              <a:solidFill>
                <a:srgbClr val="C00000"/>
              </a:solidFill>
              <a:latin typeface="+mn-lt"/>
            </a:endParaRPr>
          </a:p>
          <a:p>
            <a:r>
              <a:rPr lang="en-US" sz="2400" dirty="0" smtClean="0">
                <a:solidFill>
                  <a:srgbClr val="C00000"/>
                </a:solidFill>
                <a:latin typeface="+mn-lt"/>
              </a:rPr>
              <a:t>Silence</a:t>
            </a:r>
            <a:endParaRPr lang="en-GB" sz="2400" dirty="0">
              <a:solidFill>
                <a:srgbClr val="C00000"/>
              </a:solidFill>
              <a:latin typeface="+mn-lt"/>
            </a:endParaRPr>
          </a:p>
        </p:txBody>
      </p:sp>
    </p:spTree>
    <p:extLst>
      <p:ext uri="{BB962C8B-B14F-4D97-AF65-F5344CB8AC3E}">
        <p14:creationId xmlns:p14="http://schemas.microsoft.com/office/powerpoint/2010/main" val="685861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9644686"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mn-lt"/>
              </a:rPr>
              <a:t>Genesis </a:t>
            </a:r>
            <a:r>
              <a:rPr lang="en-GB" sz="2400" dirty="0" smtClean="0">
                <a:solidFill>
                  <a:srgbClr val="C00000"/>
                </a:solidFill>
                <a:latin typeface="+mn-lt"/>
              </a:rPr>
              <a:t>22:1-18</a:t>
            </a:r>
            <a:endParaRPr lang="en-GB" sz="2400" dirty="0">
              <a:solidFill>
                <a:srgbClr val="C00000"/>
              </a:solidFill>
              <a:latin typeface="+mn-lt"/>
            </a:endParaRPr>
          </a:p>
          <a:p>
            <a:endParaRPr lang="en-US" sz="2400" dirty="0" smtClean="0">
              <a:solidFill>
                <a:srgbClr val="C00000"/>
              </a:solidFill>
              <a:latin typeface="+mn-lt"/>
            </a:endParaRPr>
          </a:p>
          <a:p>
            <a:r>
              <a:rPr lang="en-US" sz="2400" dirty="0" smtClean="0">
                <a:solidFill>
                  <a:srgbClr val="C00000"/>
                </a:solidFill>
                <a:latin typeface="+mn-lt"/>
              </a:rPr>
              <a:t>Psalm </a:t>
            </a:r>
            <a:r>
              <a:rPr lang="en-US" sz="2400" dirty="0">
                <a:solidFill>
                  <a:srgbClr val="C00000"/>
                </a:solidFill>
                <a:latin typeface="+mn-lt"/>
              </a:rPr>
              <a:t>1</a:t>
            </a:r>
            <a:r>
              <a:rPr lang="en-US" sz="2400" dirty="0" smtClean="0">
                <a:solidFill>
                  <a:srgbClr val="C00000"/>
                </a:solidFill>
                <a:latin typeface="+mn-lt"/>
              </a:rPr>
              <a:t>6 </a:t>
            </a:r>
          </a:p>
          <a:p>
            <a:endParaRPr lang="en-US" sz="2400" dirty="0">
              <a:solidFill>
                <a:srgbClr val="C00000"/>
              </a:solidFill>
              <a:latin typeface="+mn-lt"/>
            </a:endParaRPr>
          </a:p>
          <a:p>
            <a:r>
              <a:rPr lang="en-US" sz="2400" dirty="0" smtClean="0">
                <a:solidFill>
                  <a:srgbClr val="C00000"/>
                </a:solidFill>
                <a:latin typeface="+mn-lt"/>
              </a:rPr>
              <a:t>Refrain</a:t>
            </a:r>
          </a:p>
          <a:p>
            <a:endParaRPr lang="en-GB" sz="2400" dirty="0">
              <a:solidFill>
                <a:srgbClr val="C00000"/>
              </a:solidFill>
              <a:latin typeface="+mn-lt"/>
            </a:endParaRPr>
          </a:p>
          <a:p>
            <a:r>
              <a:rPr lang="en-US" sz="3600" dirty="0" smtClean="0">
                <a:latin typeface="+mn-lt"/>
              </a:rPr>
              <a:t>God so loved the world</a:t>
            </a:r>
            <a:endParaRPr lang="en-GB" sz="3600" dirty="0">
              <a:latin typeface="+mn-lt"/>
            </a:endParaRPr>
          </a:p>
          <a:p>
            <a:r>
              <a:rPr lang="en-US" sz="3600" b="1" dirty="0">
                <a:latin typeface="+mn-lt"/>
              </a:rPr>
              <a:t>t</a:t>
            </a:r>
            <a:r>
              <a:rPr lang="en-US" sz="3600" b="1" dirty="0" smtClean="0">
                <a:latin typeface="+mn-lt"/>
              </a:rPr>
              <a:t>hat he gave his only Son.</a:t>
            </a:r>
            <a:endParaRPr lang="en-GB" sz="3600" dirty="0">
              <a:latin typeface="+mn-lt"/>
            </a:endParaRPr>
          </a:p>
        </p:txBody>
      </p:sp>
    </p:spTree>
    <p:extLst>
      <p:ext uri="{BB962C8B-B14F-4D97-AF65-F5344CB8AC3E}">
        <p14:creationId xmlns:p14="http://schemas.microsoft.com/office/powerpoint/2010/main" val="4079497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9644686"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2400" dirty="0" smtClean="0">
                <a:solidFill>
                  <a:srgbClr val="C00000"/>
                </a:solidFill>
                <a:latin typeface="+mn-lt"/>
              </a:rPr>
              <a:t>Collect</a:t>
            </a:r>
          </a:p>
          <a:p>
            <a:endParaRPr lang="en-GB" sz="2400" dirty="0">
              <a:solidFill>
                <a:srgbClr val="C00000"/>
              </a:solidFill>
              <a:latin typeface="+mn-lt"/>
            </a:endParaRPr>
          </a:p>
          <a:p>
            <a:r>
              <a:rPr lang="en-US" sz="3600" dirty="0">
                <a:latin typeface="+mn-lt"/>
              </a:rPr>
              <a:t>Let us pray</a:t>
            </a:r>
            <a:r>
              <a:rPr lang="en-US" sz="3600" dirty="0" smtClean="0">
                <a:latin typeface="+mn-lt"/>
              </a:rPr>
              <a:t>.</a:t>
            </a:r>
          </a:p>
          <a:p>
            <a:endParaRPr lang="en-GB" sz="2800" dirty="0">
              <a:latin typeface="+mn-lt"/>
            </a:endParaRPr>
          </a:p>
          <a:p>
            <a:r>
              <a:rPr lang="en-US" sz="3600" dirty="0">
                <a:latin typeface="+mn-lt"/>
              </a:rPr>
              <a:t>God and Father of all who believe in you,</a:t>
            </a:r>
            <a:endParaRPr lang="en-GB" sz="3600" dirty="0">
              <a:latin typeface="+mn-lt"/>
            </a:endParaRPr>
          </a:p>
          <a:p>
            <a:r>
              <a:rPr lang="en-US" sz="3600" dirty="0">
                <a:latin typeface="+mn-lt"/>
              </a:rPr>
              <a:t>you promised Abraham that he would become the father of many nations,</a:t>
            </a:r>
            <a:endParaRPr lang="en-GB" sz="3600" dirty="0">
              <a:latin typeface="+mn-lt"/>
            </a:endParaRPr>
          </a:p>
          <a:p>
            <a:r>
              <a:rPr lang="en-US" sz="3600" dirty="0">
                <a:latin typeface="+mn-lt"/>
              </a:rPr>
              <a:t>and through the death and resurrection of Christ</a:t>
            </a:r>
            <a:endParaRPr lang="en-GB" sz="3600" dirty="0">
              <a:latin typeface="+mn-lt"/>
            </a:endParaRPr>
          </a:p>
          <a:p>
            <a:r>
              <a:rPr lang="en-US" sz="3600" dirty="0">
                <a:latin typeface="+mn-lt"/>
              </a:rPr>
              <a:t>you fulfil that promise</a:t>
            </a:r>
            <a:r>
              <a:rPr lang="en-US" sz="3600" dirty="0" smtClean="0">
                <a:latin typeface="+mn-lt"/>
              </a:rPr>
              <a:t>.</a:t>
            </a:r>
            <a:endParaRPr lang="en-GB" sz="3600" dirty="0">
              <a:latin typeface="+mn-lt"/>
            </a:endParaRPr>
          </a:p>
        </p:txBody>
      </p:sp>
    </p:spTree>
    <p:extLst>
      <p:ext uri="{BB962C8B-B14F-4D97-AF65-F5344CB8AC3E}">
        <p14:creationId xmlns:p14="http://schemas.microsoft.com/office/powerpoint/2010/main" val="22257518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9644686"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May </a:t>
            </a:r>
            <a:r>
              <a:rPr lang="en-US" sz="3600" dirty="0">
                <a:latin typeface="+mn-lt"/>
              </a:rPr>
              <a:t>we joyfully accept your invitation </a:t>
            </a:r>
            <a:endParaRPr lang="en-US" sz="3600" dirty="0" smtClean="0">
              <a:latin typeface="+mn-lt"/>
            </a:endParaRPr>
          </a:p>
          <a:p>
            <a:r>
              <a:rPr lang="en-US" sz="3600" dirty="0" smtClean="0">
                <a:latin typeface="+mn-lt"/>
              </a:rPr>
              <a:t>to </a:t>
            </a:r>
            <a:r>
              <a:rPr lang="en-US" sz="3600" dirty="0">
                <a:latin typeface="+mn-lt"/>
              </a:rPr>
              <a:t>the new life of grace;</a:t>
            </a:r>
            <a:endParaRPr lang="en-GB" sz="3600" dirty="0">
              <a:latin typeface="+mn-lt"/>
            </a:endParaRPr>
          </a:p>
          <a:p>
            <a:r>
              <a:rPr lang="en-US" sz="3600" dirty="0">
                <a:latin typeface="+mn-lt"/>
              </a:rPr>
              <a:t>through Jesus Christ our Lord. </a:t>
            </a:r>
            <a:r>
              <a:rPr lang="en-US" sz="3600" b="1" dirty="0">
                <a:latin typeface="+mn-lt"/>
              </a:rPr>
              <a:t>Amen.</a:t>
            </a:r>
            <a:endParaRPr lang="en-GB" sz="3600" dirty="0">
              <a:latin typeface="+mn-lt"/>
            </a:endParaRPr>
          </a:p>
          <a:p>
            <a:endParaRPr lang="en-US" sz="2400" dirty="0" smtClean="0">
              <a:solidFill>
                <a:srgbClr val="C00000"/>
              </a:solidFill>
              <a:latin typeface="+mn-lt"/>
            </a:endParaRPr>
          </a:p>
          <a:p>
            <a:r>
              <a:rPr lang="en-US" sz="2400" dirty="0" smtClean="0">
                <a:solidFill>
                  <a:srgbClr val="C00000"/>
                </a:solidFill>
                <a:latin typeface="+mn-lt"/>
              </a:rPr>
              <a:t>Silence</a:t>
            </a:r>
            <a:endParaRPr lang="en-GB" sz="2400" dirty="0">
              <a:solidFill>
                <a:srgbClr val="C00000"/>
              </a:solidFill>
              <a:latin typeface="+mn-lt"/>
            </a:endParaRPr>
          </a:p>
        </p:txBody>
      </p:sp>
    </p:spTree>
    <p:extLst>
      <p:ext uri="{BB962C8B-B14F-4D97-AF65-F5344CB8AC3E}">
        <p14:creationId xmlns:p14="http://schemas.microsoft.com/office/powerpoint/2010/main" val="17652377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9644686"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smtClean="0">
                <a:solidFill>
                  <a:srgbClr val="C00000"/>
                </a:solidFill>
                <a:latin typeface="+mn-lt"/>
              </a:rPr>
              <a:t>Exodus 14:10-31; 15:20-21</a:t>
            </a:r>
            <a:endParaRPr lang="en-GB" sz="2400" dirty="0" smtClean="0">
              <a:solidFill>
                <a:srgbClr val="C00000"/>
              </a:solidFill>
              <a:latin typeface="+mn-lt"/>
            </a:endParaRPr>
          </a:p>
          <a:p>
            <a:endParaRPr lang="en-US" sz="2400" dirty="0" smtClean="0">
              <a:solidFill>
                <a:srgbClr val="C00000"/>
              </a:solidFill>
              <a:latin typeface="+mn-lt"/>
            </a:endParaRPr>
          </a:p>
          <a:p>
            <a:r>
              <a:rPr lang="en-US" sz="2400" dirty="0" smtClean="0">
                <a:solidFill>
                  <a:srgbClr val="C00000"/>
                </a:solidFill>
                <a:latin typeface="+mn-lt"/>
              </a:rPr>
              <a:t>Canticle: Exodus 15:1</a:t>
            </a:r>
            <a:r>
              <a:rPr lang="en-US" sz="2400" i="1" dirty="0" smtClean="0">
                <a:solidFill>
                  <a:srgbClr val="C00000"/>
                </a:solidFill>
                <a:latin typeface="+mn-lt"/>
              </a:rPr>
              <a:t>b</a:t>
            </a:r>
            <a:r>
              <a:rPr lang="en-US" sz="2400" dirty="0" smtClean="0">
                <a:solidFill>
                  <a:srgbClr val="C00000"/>
                </a:solidFill>
                <a:latin typeface="+mn-lt"/>
              </a:rPr>
              <a:t>-13, 18-18</a:t>
            </a:r>
          </a:p>
          <a:p>
            <a:endParaRPr lang="en-US" sz="2400" dirty="0" smtClean="0">
              <a:solidFill>
                <a:srgbClr val="C00000"/>
              </a:solidFill>
              <a:latin typeface="+mn-lt"/>
            </a:endParaRPr>
          </a:p>
          <a:p>
            <a:r>
              <a:rPr lang="en-US" sz="2400" dirty="0" smtClean="0">
                <a:solidFill>
                  <a:srgbClr val="C00000"/>
                </a:solidFill>
                <a:latin typeface="+mn-lt"/>
              </a:rPr>
              <a:t>Refrain</a:t>
            </a:r>
          </a:p>
          <a:p>
            <a:endParaRPr lang="en-GB" sz="2400" dirty="0">
              <a:solidFill>
                <a:srgbClr val="C00000"/>
              </a:solidFill>
              <a:latin typeface="+mn-lt"/>
            </a:endParaRPr>
          </a:p>
          <a:p>
            <a:r>
              <a:rPr lang="en-GB" sz="3600" dirty="0" smtClean="0">
                <a:latin typeface="+mn-lt"/>
              </a:rPr>
              <a:t>Christ our Passover is sacrificed for us.</a:t>
            </a:r>
            <a:endParaRPr lang="en-GB" sz="3600" dirty="0">
              <a:latin typeface="+mn-lt"/>
            </a:endParaRPr>
          </a:p>
          <a:p>
            <a:r>
              <a:rPr lang="en-US" sz="3600" b="1" dirty="0" smtClean="0">
                <a:latin typeface="+mn-lt"/>
              </a:rPr>
              <a:t>Therefore let us keep the feast.</a:t>
            </a:r>
            <a:endParaRPr lang="en-GB" sz="3600" dirty="0">
              <a:latin typeface="+mn-lt"/>
            </a:endParaRPr>
          </a:p>
        </p:txBody>
      </p:sp>
    </p:spTree>
    <p:extLst>
      <p:ext uri="{BB962C8B-B14F-4D97-AF65-F5344CB8AC3E}">
        <p14:creationId xmlns:p14="http://schemas.microsoft.com/office/powerpoint/2010/main" val="40911437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9644686"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2400" dirty="0" smtClean="0">
                <a:solidFill>
                  <a:srgbClr val="C00000"/>
                </a:solidFill>
                <a:latin typeface="+mn-lt"/>
              </a:rPr>
              <a:t>Collect</a:t>
            </a:r>
          </a:p>
          <a:p>
            <a:endParaRPr lang="en-GB" sz="2400" dirty="0">
              <a:solidFill>
                <a:srgbClr val="C00000"/>
              </a:solidFill>
              <a:latin typeface="+mn-lt"/>
            </a:endParaRPr>
          </a:p>
          <a:p>
            <a:r>
              <a:rPr lang="en-US" sz="3600" dirty="0">
                <a:latin typeface="+mn-lt"/>
              </a:rPr>
              <a:t>Let us pray. </a:t>
            </a:r>
            <a:endParaRPr lang="en-US" sz="3600" dirty="0" smtClean="0">
              <a:latin typeface="+mn-lt"/>
            </a:endParaRPr>
          </a:p>
          <a:p>
            <a:endParaRPr lang="en-US" sz="3200" dirty="0">
              <a:latin typeface="+mn-lt"/>
            </a:endParaRPr>
          </a:p>
          <a:p>
            <a:r>
              <a:rPr lang="en-US" sz="3600" dirty="0" smtClean="0">
                <a:latin typeface="+mn-lt"/>
              </a:rPr>
              <a:t>Redeemer </a:t>
            </a:r>
            <a:r>
              <a:rPr lang="en-US" sz="3600" dirty="0">
                <a:latin typeface="+mn-lt"/>
              </a:rPr>
              <a:t>God,</a:t>
            </a:r>
            <a:endParaRPr lang="en-GB" sz="3600" dirty="0">
              <a:latin typeface="+mn-lt"/>
            </a:endParaRPr>
          </a:p>
          <a:p>
            <a:r>
              <a:rPr lang="en-US" sz="3600" dirty="0">
                <a:latin typeface="+mn-lt"/>
              </a:rPr>
              <a:t>you heard the cry of your people </a:t>
            </a:r>
            <a:endParaRPr lang="en-US" sz="3600" dirty="0" smtClean="0">
              <a:latin typeface="+mn-lt"/>
            </a:endParaRPr>
          </a:p>
          <a:p>
            <a:r>
              <a:rPr lang="en-US" sz="3600" dirty="0" smtClean="0">
                <a:latin typeface="+mn-lt"/>
              </a:rPr>
              <a:t>and </a:t>
            </a:r>
            <a:r>
              <a:rPr lang="en-US" sz="3600" dirty="0">
                <a:latin typeface="+mn-lt"/>
              </a:rPr>
              <a:t>sent Moses your servant</a:t>
            </a:r>
            <a:endParaRPr lang="en-GB" sz="3600" dirty="0">
              <a:latin typeface="+mn-lt"/>
            </a:endParaRPr>
          </a:p>
          <a:p>
            <a:r>
              <a:rPr lang="en-US" sz="3600" dirty="0">
                <a:latin typeface="+mn-lt"/>
              </a:rPr>
              <a:t>to lead them out of slavery</a:t>
            </a:r>
            <a:r>
              <a:rPr lang="en-US" sz="3600" dirty="0" smtClean="0">
                <a:latin typeface="+mn-lt"/>
              </a:rPr>
              <a:t>.</a:t>
            </a:r>
            <a:endParaRPr lang="en-GB" sz="3600" dirty="0">
              <a:latin typeface="+mn-lt"/>
            </a:endParaRPr>
          </a:p>
        </p:txBody>
      </p:sp>
    </p:spTree>
    <p:extLst>
      <p:ext uri="{BB962C8B-B14F-4D97-AF65-F5344CB8AC3E}">
        <p14:creationId xmlns:p14="http://schemas.microsoft.com/office/powerpoint/2010/main" val="16907474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9644686"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Free </a:t>
            </a:r>
            <a:r>
              <a:rPr lang="en-US" sz="3600" dirty="0">
                <a:latin typeface="+mn-lt"/>
              </a:rPr>
              <a:t>us from the tyranny of sin and death </a:t>
            </a:r>
            <a:endParaRPr lang="en-US" sz="3600" dirty="0" smtClean="0">
              <a:latin typeface="+mn-lt"/>
            </a:endParaRPr>
          </a:p>
          <a:p>
            <a:r>
              <a:rPr lang="en-US" sz="3600" dirty="0" smtClean="0">
                <a:latin typeface="+mn-lt"/>
              </a:rPr>
              <a:t>and</a:t>
            </a:r>
            <a:r>
              <a:rPr lang="en-US" sz="3600" dirty="0">
                <a:latin typeface="+mn-lt"/>
              </a:rPr>
              <a:t>, by the leading of your Spirit,</a:t>
            </a:r>
            <a:endParaRPr lang="en-GB" sz="3600" dirty="0">
              <a:latin typeface="+mn-lt"/>
            </a:endParaRPr>
          </a:p>
          <a:p>
            <a:r>
              <a:rPr lang="en-US" sz="3600" dirty="0">
                <a:latin typeface="+mn-lt"/>
              </a:rPr>
              <a:t>bring us to our promised land;</a:t>
            </a:r>
            <a:endParaRPr lang="en-GB" sz="3600" dirty="0">
              <a:latin typeface="+mn-lt"/>
            </a:endParaRPr>
          </a:p>
          <a:p>
            <a:r>
              <a:rPr lang="en-US" sz="3600" dirty="0">
                <a:latin typeface="+mn-lt"/>
              </a:rPr>
              <a:t>through Jesus Christ our Lord. </a:t>
            </a:r>
            <a:r>
              <a:rPr lang="en-US" sz="3600" b="1" dirty="0">
                <a:latin typeface="+mn-lt"/>
              </a:rPr>
              <a:t>Amen.</a:t>
            </a:r>
            <a:endParaRPr lang="en-GB" sz="3600" dirty="0">
              <a:latin typeface="+mn-lt"/>
            </a:endParaRPr>
          </a:p>
          <a:p>
            <a:endParaRPr lang="en-US" sz="2400" dirty="0" smtClean="0">
              <a:solidFill>
                <a:srgbClr val="C00000"/>
              </a:solidFill>
              <a:latin typeface="+mn-lt"/>
            </a:endParaRPr>
          </a:p>
          <a:p>
            <a:r>
              <a:rPr lang="en-US" sz="2400" dirty="0" smtClean="0">
                <a:solidFill>
                  <a:srgbClr val="C00000"/>
                </a:solidFill>
                <a:latin typeface="+mn-lt"/>
              </a:rPr>
              <a:t>Silence</a:t>
            </a:r>
            <a:endParaRPr lang="en-GB" sz="2400" dirty="0">
              <a:solidFill>
                <a:srgbClr val="C00000"/>
              </a:solidFill>
              <a:latin typeface="+mn-lt"/>
            </a:endParaRPr>
          </a:p>
        </p:txBody>
      </p:sp>
    </p:spTree>
    <p:extLst>
      <p:ext uri="{BB962C8B-B14F-4D97-AF65-F5344CB8AC3E}">
        <p14:creationId xmlns:p14="http://schemas.microsoft.com/office/powerpoint/2010/main" val="6849865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9644686"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smtClean="0">
                <a:solidFill>
                  <a:srgbClr val="C00000"/>
                </a:solidFill>
                <a:latin typeface="+mn-lt"/>
              </a:rPr>
              <a:t>Isaiah 55:1-11</a:t>
            </a:r>
            <a:endParaRPr lang="en-GB" sz="2400" dirty="0" smtClean="0">
              <a:solidFill>
                <a:srgbClr val="C00000"/>
              </a:solidFill>
              <a:latin typeface="+mn-lt"/>
            </a:endParaRPr>
          </a:p>
          <a:p>
            <a:endParaRPr lang="en-US" sz="2400" dirty="0" smtClean="0">
              <a:solidFill>
                <a:srgbClr val="C00000"/>
              </a:solidFill>
              <a:latin typeface="+mn-lt"/>
            </a:endParaRPr>
          </a:p>
          <a:p>
            <a:r>
              <a:rPr lang="en-US" sz="2400" dirty="0" smtClean="0">
                <a:solidFill>
                  <a:srgbClr val="C00000"/>
                </a:solidFill>
                <a:latin typeface="+mn-lt"/>
              </a:rPr>
              <a:t>Canticle: Isaiah 12:2-6</a:t>
            </a:r>
          </a:p>
          <a:p>
            <a:endParaRPr lang="en-US" sz="2400" dirty="0" smtClean="0">
              <a:solidFill>
                <a:srgbClr val="C00000"/>
              </a:solidFill>
              <a:latin typeface="+mn-lt"/>
            </a:endParaRPr>
          </a:p>
          <a:p>
            <a:r>
              <a:rPr lang="en-US" sz="2400" dirty="0" smtClean="0">
                <a:solidFill>
                  <a:srgbClr val="C00000"/>
                </a:solidFill>
                <a:latin typeface="+mn-lt"/>
              </a:rPr>
              <a:t>Refrain</a:t>
            </a:r>
          </a:p>
          <a:p>
            <a:endParaRPr lang="en-GB" sz="2400" dirty="0">
              <a:solidFill>
                <a:srgbClr val="C00000"/>
              </a:solidFill>
              <a:latin typeface="+mn-lt"/>
            </a:endParaRPr>
          </a:p>
          <a:p>
            <a:r>
              <a:rPr lang="en-GB" sz="3600" dirty="0" smtClean="0">
                <a:latin typeface="+mn-lt"/>
              </a:rPr>
              <a:t>All who come to Christ will never hunger.</a:t>
            </a:r>
            <a:endParaRPr lang="en-GB" sz="3600" dirty="0">
              <a:latin typeface="+mn-lt"/>
            </a:endParaRPr>
          </a:p>
          <a:p>
            <a:r>
              <a:rPr lang="en-US" sz="3600" b="1" dirty="0" smtClean="0">
                <a:latin typeface="+mn-lt"/>
              </a:rPr>
              <a:t>All who believe in Christ will never thirst.</a:t>
            </a:r>
            <a:endParaRPr lang="en-GB" sz="3600" dirty="0">
              <a:latin typeface="+mn-lt"/>
            </a:endParaRPr>
          </a:p>
        </p:txBody>
      </p:sp>
    </p:spTree>
    <p:extLst>
      <p:ext uri="{BB962C8B-B14F-4D97-AF65-F5344CB8AC3E}">
        <p14:creationId xmlns:p14="http://schemas.microsoft.com/office/powerpoint/2010/main" val="482046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9644686"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2400" dirty="0" smtClean="0">
                <a:solidFill>
                  <a:srgbClr val="C00000"/>
                </a:solidFill>
                <a:latin typeface="+mn-lt"/>
              </a:rPr>
              <a:t>Collect</a:t>
            </a:r>
          </a:p>
          <a:p>
            <a:endParaRPr lang="en-GB" sz="2400" dirty="0">
              <a:solidFill>
                <a:srgbClr val="C00000"/>
              </a:solidFill>
              <a:latin typeface="+mn-lt"/>
            </a:endParaRPr>
          </a:p>
          <a:p>
            <a:r>
              <a:rPr lang="en-US" sz="3600" dirty="0">
                <a:latin typeface="+mn-lt"/>
              </a:rPr>
              <a:t>Let us pray</a:t>
            </a:r>
            <a:r>
              <a:rPr lang="en-US" sz="3600" dirty="0" smtClean="0">
                <a:latin typeface="+mn-lt"/>
              </a:rPr>
              <a:t>.</a:t>
            </a:r>
          </a:p>
          <a:p>
            <a:endParaRPr lang="en-GB" sz="2800" dirty="0">
              <a:latin typeface="+mn-lt"/>
            </a:endParaRPr>
          </a:p>
          <a:p>
            <a:r>
              <a:rPr lang="en-US" sz="3600" dirty="0">
                <a:latin typeface="+mn-lt"/>
              </a:rPr>
              <a:t>God our Father and Provider,</a:t>
            </a:r>
            <a:endParaRPr lang="en-GB" sz="3600" dirty="0">
              <a:latin typeface="+mn-lt"/>
            </a:endParaRPr>
          </a:p>
          <a:p>
            <a:r>
              <a:rPr lang="en-US" sz="3600" dirty="0">
                <a:latin typeface="+mn-lt"/>
              </a:rPr>
              <a:t>whose Son has given his flesh for the life of the world:</a:t>
            </a:r>
            <a:endParaRPr lang="en-GB" sz="3600" dirty="0">
              <a:latin typeface="+mn-lt"/>
            </a:endParaRPr>
          </a:p>
          <a:p>
            <a:r>
              <a:rPr lang="en-US" sz="3600" dirty="0">
                <a:latin typeface="+mn-lt"/>
              </a:rPr>
              <a:t>sustain your pilgrim Church on its journey </a:t>
            </a:r>
            <a:endParaRPr lang="en-US" sz="3600" dirty="0" smtClean="0">
              <a:latin typeface="+mn-lt"/>
            </a:endParaRPr>
          </a:p>
          <a:p>
            <a:r>
              <a:rPr lang="en-US" sz="3600" dirty="0" smtClean="0">
                <a:latin typeface="+mn-lt"/>
              </a:rPr>
              <a:t>with </a:t>
            </a:r>
            <a:r>
              <a:rPr lang="en-US" sz="3600" dirty="0">
                <a:latin typeface="+mn-lt"/>
              </a:rPr>
              <a:t>the word of life and the bread of heaven</a:t>
            </a:r>
            <a:r>
              <a:rPr lang="en-US" sz="3600" dirty="0" smtClean="0">
                <a:latin typeface="+mn-lt"/>
              </a:rPr>
              <a:t>.</a:t>
            </a:r>
            <a:endParaRPr lang="en-GB" sz="3600" dirty="0">
              <a:latin typeface="+mn-lt"/>
            </a:endParaRPr>
          </a:p>
        </p:txBody>
      </p:sp>
    </p:spTree>
    <p:extLst>
      <p:ext uri="{BB962C8B-B14F-4D97-AF65-F5344CB8AC3E}">
        <p14:creationId xmlns:p14="http://schemas.microsoft.com/office/powerpoint/2010/main" val="3788148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9644686"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Draw </a:t>
            </a:r>
            <a:r>
              <a:rPr lang="en-US" sz="3600" dirty="0">
                <a:latin typeface="+mn-lt"/>
              </a:rPr>
              <a:t>us nearer to him in whose name we gather,</a:t>
            </a:r>
            <a:endParaRPr lang="en-GB" sz="3600" dirty="0">
              <a:latin typeface="+mn-lt"/>
            </a:endParaRPr>
          </a:p>
          <a:p>
            <a:r>
              <a:rPr lang="en-US" sz="3600" dirty="0">
                <a:latin typeface="+mn-lt"/>
              </a:rPr>
              <a:t>that, following his way of sacrificial love, </a:t>
            </a:r>
            <a:endParaRPr lang="en-US" sz="3600" dirty="0" smtClean="0">
              <a:latin typeface="+mn-lt"/>
            </a:endParaRPr>
          </a:p>
          <a:p>
            <a:r>
              <a:rPr lang="en-US" sz="3600" dirty="0" smtClean="0">
                <a:latin typeface="+mn-lt"/>
              </a:rPr>
              <a:t>we </a:t>
            </a:r>
            <a:r>
              <a:rPr lang="en-US" sz="3600" dirty="0">
                <a:latin typeface="+mn-lt"/>
              </a:rPr>
              <a:t>may come to the banquet of eternal life; through Jesus Christ our Lord. </a:t>
            </a:r>
            <a:r>
              <a:rPr lang="en-US" sz="3600" b="1" dirty="0">
                <a:latin typeface="+mn-lt"/>
              </a:rPr>
              <a:t>Amen.</a:t>
            </a:r>
            <a:endParaRPr lang="en-GB" sz="3600" dirty="0">
              <a:latin typeface="+mn-lt"/>
            </a:endParaRPr>
          </a:p>
          <a:p>
            <a:endParaRPr lang="en-US" sz="2400" dirty="0" smtClean="0">
              <a:solidFill>
                <a:srgbClr val="C00000"/>
              </a:solidFill>
              <a:latin typeface="+mn-lt"/>
            </a:endParaRPr>
          </a:p>
          <a:p>
            <a:r>
              <a:rPr lang="en-US" sz="2400" dirty="0" smtClean="0">
                <a:solidFill>
                  <a:srgbClr val="C00000"/>
                </a:solidFill>
                <a:latin typeface="+mn-lt"/>
              </a:rPr>
              <a:t>Silence</a:t>
            </a:r>
            <a:endParaRPr lang="en-GB" sz="2400" dirty="0">
              <a:solidFill>
                <a:srgbClr val="C00000"/>
              </a:solidFill>
              <a:latin typeface="+mn-lt"/>
            </a:endParaRPr>
          </a:p>
        </p:txBody>
      </p:sp>
    </p:spTree>
    <p:extLst>
      <p:ext uri="{BB962C8B-B14F-4D97-AF65-F5344CB8AC3E}">
        <p14:creationId xmlns:p14="http://schemas.microsoft.com/office/powerpoint/2010/main" val="3197650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4" y="2409825"/>
            <a:ext cx="8424618" cy="80229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US" sz="4400" b="1" dirty="0" smtClean="0"/>
              <a:t>THE EASTER VIGIL</a:t>
            </a:r>
            <a:endParaRPr lang="en-GB" sz="4400" b="1" dirty="0"/>
          </a:p>
        </p:txBody>
      </p:sp>
    </p:spTree>
    <p:extLst>
      <p:ext uri="{BB962C8B-B14F-4D97-AF65-F5344CB8AC3E}">
        <p14:creationId xmlns:p14="http://schemas.microsoft.com/office/powerpoint/2010/main" val="30483580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9644686"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mn-lt"/>
              </a:rPr>
              <a:t>Baruch 3:9-15, 32 - 4:4 or Proverbs 8:1-8, 19-21; 9:4b-6</a:t>
            </a:r>
            <a:endParaRPr lang="en-GB" sz="2400" dirty="0">
              <a:solidFill>
                <a:srgbClr val="C00000"/>
              </a:solidFill>
              <a:latin typeface="+mn-lt"/>
            </a:endParaRPr>
          </a:p>
          <a:p>
            <a:endParaRPr lang="en-US" sz="2400" dirty="0" smtClean="0">
              <a:solidFill>
                <a:srgbClr val="C00000"/>
              </a:solidFill>
              <a:latin typeface="+mn-lt"/>
            </a:endParaRPr>
          </a:p>
          <a:p>
            <a:r>
              <a:rPr lang="en-US" sz="2400" dirty="0" smtClean="0">
                <a:solidFill>
                  <a:srgbClr val="C00000"/>
                </a:solidFill>
                <a:latin typeface="+mn-lt"/>
              </a:rPr>
              <a:t>Psalm 19</a:t>
            </a:r>
          </a:p>
          <a:p>
            <a:endParaRPr lang="en-US" sz="2400" dirty="0" smtClean="0">
              <a:solidFill>
                <a:srgbClr val="C00000"/>
              </a:solidFill>
              <a:latin typeface="+mn-lt"/>
            </a:endParaRPr>
          </a:p>
          <a:p>
            <a:r>
              <a:rPr lang="en-US" sz="2400" dirty="0" smtClean="0">
                <a:solidFill>
                  <a:srgbClr val="C00000"/>
                </a:solidFill>
                <a:latin typeface="+mn-lt"/>
              </a:rPr>
              <a:t>Refrain</a:t>
            </a:r>
          </a:p>
          <a:p>
            <a:endParaRPr lang="en-GB" sz="2400" dirty="0">
              <a:solidFill>
                <a:srgbClr val="C00000"/>
              </a:solidFill>
              <a:latin typeface="+mn-lt"/>
            </a:endParaRPr>
          </a:p>
          <a:p>
            <a:r>
              <a:rPr lang="en-GB" sz="3600" dirty="0" smtClean="0">
                <a:latin typeface="+mn-lt"/>
              </a:rPr>
              <a:t>Christ is the wisdom of God.</a:t>
            </a:r>
            <a:endParaRPr lang="en-GB" sz="3600" dirty="0">
              <a:latin typeface="+mn-lt"/>
            </a:endParaRPr>
          </a:p>
          <a:p>
            <a:r>
              <a:rPr lang="en-US" sz="3600" b="1" dirty="0" smtClean="0">
                <a:latin typeface="+mn-lt"/>
              </a:rPr>
              <a:t>Christ has the words of eternal life.</a:t>
            </a:r>
            <a:endParaRPr lang="en-GB" sz="3600" dirty="0">
              <a:latin typeface="+mn-lt"/>
            </a:endParaRPr>
          </a:p>
        </p:txBody>
      </p:sp>
    </p:spTree>
    <p:extLst>
      <p:ext uri="{BB962C8B-B14F-4D97-AF65-F5344CB8AC3E}">
        <p14:creationId xmlns:p14="http://schemas.microsoft.com/office/powerpoint/2010/main" val="2103891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10008102"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2400" dirty="0" smtClean="0">
                <a:solidFill>
                  <a:srgbClr val="C00000"/>
                </a:solidFill>
                <a:latin typeface="+mn-lt"/>
              </a:rPr>
              <a:t>Collect</a:t>
            </a:r>
          </a:p>
          <a:p>
            <a:endParaRPr lang="en-GB" sz="2400" dirty="0">
              <a:solidFill>
                <a:srgbClr val="C00000"/>
              </a:solidFill>
              <a:latin typeface="+mn-lt"/>
            </a:endParaRPr>
          </a:p>
          <a:p>
            <a:r>
              <a:rPr lang="en-US" sz="3600" dirty="0">
                <a:latin typeface="+mn-lt"/>
              </a:rPr>
              <a:t>Let us pray. </a:t>
            </a:r>
            <a:endParaRPr lang="en-US" sz="3600" dirty="0" smtClean="0">
              <a:latin typeface="+mn-lt"/>
            </a:endParaRPr>
          </a:p>
          <a:p>
            <a:endParaRPr lang="en-US" sz="3200" dirty="0">
              <a:latin typeface="+mn-lt"/>
            </a:endParaRPr>
          </a:p>
          <a:p>
            <a:r>
              <a:rPr lang="en-US" sz="3600" dirty="0" smtClean="0">
                <a:latin typeface="+mn-lt"/>
              </a:rPr>
              <a:t>God </a:t>
            </a:r>
            <a:r>
              <a:rPr lang="en-US" sz="3600" dirty="0">
                <a:latin typeface="+mn-lt"/>
              </a:rPr>
              <a:t>Most High,</a:t>
            </a:r>
            <a:endParaRPr lang="en-GB" sz="3600" dirty="0">
              <a:latin typeface="+mn-lt"/>
            </a:endParaRPr>
          </a:p>
          <a:p>
            <a:r>
              <a:rPr lang="en-US" sz="3600" dirty="0">
                <a:latin typeface="+mn-lt"/>
              </a:rPr>
              <a:t>whose eternal Word chose a dwelling among us, that we might live in your presence:</a:t>
            </a:r>
            <a:endParaRPr lang="en-GB" sz="3600" dirty="0">
              <a:latin typeface="+mn-lt"/>
            </a:endParaRPr>
          </a:p>
          <a:p>
            <a:r>
              <a:rPr lang="en-US" sz="3600" dirty="0">
                <a:latin typeface="+mn-lt"/>
              </a:rPr>
              <a:t>grant us a spirit of </a:t>
            </a:r>
            <a:r>
              <a:rPr lang="en-US" sz="3600" dirty="0" smtClean="0">
                <a:latin typeface="+mn-lt"/>
              </a:rPr>
              <a:t>wisdom</a:t>
            </a:r>
            <a:endParaRPr lang="en-GB" sz="3600" dirty="0">
              <a:latin typeface="+mn-lt"/>
            </a:endParaRPr>
          </a:p>
        </p:txBody>
      </p:sp>
    </p:spTree>
    <p:extLst>
      <p:ext uri="{BB962C8B-B14F-4D97-AF65-F5344CB8AC3E}">
        <p14:creationId xmlns:p14="http://schemas.microsoft.com/office/powerpoint/2010/main" val="33040162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10008102"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to </a:t>
            </a:r>
            <a:r>
              <a:rPr lang="en-US" sz="3600" dirty="0">
                <a:latin typeface="+mn-lt"/>
              </a:rPr>
              <a:t>know how rich is the glory you have given us, and how great is the hope to which we are called in the Word made flesh;</a:t>
            </a:r>
            <a:endParaRPr lang="en-GB" sz="3600" dirty="0">
              <a:latin typeface="+mn-lt"/>
            </a:endParaRPr>
          </a:p>
          <a:p>
            <a:r>
              <a:rPr lang="en-US" sz="3600" dirty="0">
                <a:latin typeface="+mn-lt"/>
              </a:rPr>
              <a:t>who is alive and reigns with you </a:t>
            </a:r>
            <a:endParaRPr lang="en-US" sz="3600" dirty="0" smtClean="0">
              <a:latin typeface="+mn-lt"/>
            </a:endParaRPr>
          </a:p>
          <a:p>
            <a:r>
              <a:rPr lang="en-US" sz="3600" dirty="0" smtClean="0">
                <a:latin typeface="+mn-lt"/>
              </a:rPr>
              <a:t>in </a:t>
            </a:r>
            <a:r>
              <a:rPr lang="en-US" sz="3600" dirty="0">
                <a:latin typeface="+mn-lt"/>
              </a:rPr>
              <a:t>the unity of the Holy Spirit,</a:t>
            </a:r>
            <a:endParaRPr lang="en-GB" sz="3600" dirty="0">
              <a:latin typeface="+mn-lt"/>
            </a:endParaRPr>
          </a:p>
          <a:p>
            <a:r>
              <a:rPr lang="en-US" sz="3600" dirty="0">
                <a:latin typeface="+mn-lt"/>
              </a:rPr>
              <a:t>one God for ever and ever. </a:t>
            </a:r>
            <a:r>
              <a:rPr lang="en-US" sz="3600" b="1" dirty="0">
                <a:latin typeface="+mn-lt"/>
              </a:rPr>
              <a:t>Amen.</a:t>
            </a:r>
            <a:endParaRPr lang="en-GB" sz="3600" dirty="0">
              <a:latin typeface="+mn-lt"/>
            </a:endParaRPr>
          </a:p>
          <a:p>
            <a:endParaRPr lang="en-US" sz="2400" dirty="0" smtClean="0">
              <a:solidFill>
                <a:srgbClr val="C00000"/>
              </a:solidFill>
              <a:latin typeface="+mn-lt"/>
            </a:endParaRPr>
          </a:p>
          <a:p>
            <a:r>
              <a:rPr lang="en-US" sz="2400" dirty="0" smtClean="0">
                <a:solidFill>
                  <a:srgbClr val="C00000"/>
                </a:solidFill>
                <a:latin typeface="+mn-lt"/>
              </a:rPr>
              <a:t>Silence</a:t>
            </a:r>
            <a:endParaRPr lang="en-GB" sz="2400" dirty="0">
              <a:solidFill>
                <a:srgbClr val="C00000"/>
              </a:solidFill>
              <a:latin typeface="+mn-lt"/>
            </a:endParaRPr>
          </a:p>
        </p:txBody>
      </p:sp>
    </p:spTree>
    <p:extLst>
      <p:ext uri="{BB962C8B-B14F-4D97-AF65-F5344CB8AC3E}">
        <p14:creationId xmlns:p14="http://schemas.microsoft.com/office/powerpoint/2010/main" val="17224399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9644686"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smtClean="0">
                <a:solidFill>
                  <a:srgbClr val="C00000"/>
                </a:solidFill>
                <a:latin typeface="+mn-lt"/>
              </a:rPr>
              <a:t>Ezekiel 26:24-28</a:t>
            </a:r>
            <a:endParaRPr lang="en-GB" sz="2400" dirty="0">
              <a:solidFill>
                <a:srgbClr val="C00000"/>
              </a:solidFill>
              <a:latin typeface="+mn-lt"/>
            </a:endParaRPr>
          </a:p>
          <a:p>
            <a:endParaRPr lang="en-US" sz="2400" dirty="0" smtClean="0">
              <a:solidFill>
                <a:srgbClr val="C00000"/>
              </a:solidFill>
              <a:latin typeface="+mn-lt"/>
            </a:endParaRPr>
          </a:p>
          <a:p>
            <a:r>
              <a:rPr lang="en-US" sz="2400" dirty="0" smtClean="0">
                <a:solidFill>
                  <a:srgbClr val="C00000"/>
                </a:solidFill>
                <a:latin typeface="+mn-lt"/>
              </a:rPr>
              <a:t>Psalms 42; 43</a:t>
            </a:r>
          </a:p>
          <a:p>
            <a:endParaRPr lang="en-US" sz="2400" dirty="0" smtClean="0">
              <a:solidFill>
                <a:srgbClr val="C00000"/>
              </a:solidFill>
              <a:latin typeface="+mn-lt"/>
            </a:endParaRPr>
          </a:p>
          <a:p>
            <a:r>
              <a:rPr lang="en-US" sz="2400" dirty="0" smtClean="0">
                <a:solidFill>
                  <a:srgbClr val="C00000"/>
                </a:solidFill>
                <a:latin typeface="+mn-lt"/>
              </a:rPr>
              <a:t>Refrain</a:t>
            </a:r>
          </a:p>
          <a:p>
            <a:endParaRPr lang="en-GB" sz="2400" dirty="0">
              <a:solidFill>
                <a:srgbClr val="C00000"/>
              </a:solidFill>
              <a:latin typeface="+mn-lt"/>
            </a:endParaRPr>
          </a:p>
          <a:p>
            <a:r>
              <a:rPr lang="en-GB" sz="3600" dirty="0" smtClean="0">
                <a:latin typeface="+mn-lt"/>
              </a:rPr>
              <a:t>Christ gives the living water.</a:t>
            </a:r>
            <a:endParaRPr lang="en-GB" sz="3600" dirty="0">
              <a:latin typeface="+mn-lt"/>
            </a:endParaRPr>
          </a:p>
          <a:p>
            <a:r>
              <a:rPr lang="en-US" sz="3600" b="1" dirty="0" smtClean="0">
                <a:latin typeface="+mn-lt"/>
              </a:rPr>
              <a:t>Christ is the fountain of eternal life.</a:t>
            </a:r>
            <a:endParaRPr lang="en-GB" sz="3600" dirty="0">
              <a:latin typeface="+mn-lt"/>
            </a:endParaRPr>
          </a:p>
        </p:txBody>
      </p:sp>
    </p:spTree>
    <p:extLst>
      <p:ext uri="{BB962C8B-B14F-4D97-AF65-F5344CB8AC3E}">
        <p14:creationId xmlns:p14="http://schemas.microsoft.com/office/powerpoint/2010/main" val="5923869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9644686"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2400" dirty="0" smtClean="0">
                <a:solidFill>
                  <a:srgbClr val="C00000"/>
                </a:solidFill>
                <a:latin typeface="+mn-lt"/>
              </a:rPr>
              <a:t>Collect</a:t>
            </a:r>
          </a:p>
          <a:p>
            <a:endParaRPr lang="en-GB" sz="2400" dirty="0">
              <a:solidFill>
                <a:srgbClr val="C00000"/>
              </a:solidFill>
              <a:latin typeface="+mn-lt"/>
            </a:endParaRPr>
          </a:p>
          <a:p>
            <a:r>
              <a:rPr lang="en-US" sz="3600" dirty="0">
                <a:latin typeface="+mn-lt"/>
              </a:rPr>
              <a:t>Let us pray</a:t>
            </a:r>
            <a:r>
              <a:rPr lang="en-US" sz="3600" dirty="0" smtClean="0">
                <a:latin typeface="+mn-lt"/>
              </a:rPr>
              <a:t>.</a:t>
            </a:r>
          </a:p>
          <a:p>
            <a:endParaRPr lang="en-US" sz="3600" dirty="0" smtClean="0">
              <a:latin typeface="+mn-lt"/>
            </a:endParaRPr>
          </a:p>
          <a:p>
            <a:r>
              <a:rPr lang="en-US" sz="3600" dirty="0" smtClean="0">
                <a:latin typeface="+mn-lt"/>
              </a:rPr>
              <a:t>Gracious </a:t>
            </a:r>
            <a:r>
              <a:rPr lang="en-US" sz="3600" dirty="0">
                <a:latin typeface="+mn-lt"/>
              </a:rPr>
              <a:t>God,</a:t>
            </a:r>
            <a:endParaRPr lang="en-GB" sz="3600" dirty="0">
              <a:latin typeface="+mn-lt"/>
            </a:endParaRPr>
          </a:p>
          <a:p>
            <a:r>
              <a:rPr lang="en-US" sz="3600" dirty="0">
                <a:latin typeface="+mn-lt"/>
              </a:rPr>
              <a:t>you give the water of eternal life </a:t>
            </a:r>
            <a:endParaRPr lang="en-US" sz="3600" dirty="0" smtClean="0">
              <a:latin typeface="+mn-lt"/>
            </a:endParaRPr>
          </a:p>
          <a:p>
            <a:r>
              <a:rPr lang="en-US" sz="3600" dirty="0" smtClean="0">
                <a:latin typeface="+mn-lt"/>
              </a:rPr>
              <a:t>through </a:t>
            </a:r>
            <a:r>
              <a:rPr lang="en-US" sz="3600" dirty="0">
                <a:latin typeface="+mn-lt"/>
              </a:rPr>
              <a:t>Jesus Christ your Son. </a:t>
            </a:r>
            <a:endParaRPr lang="en-US" sz="3600" dirty="0" smtClean="0">
              <a:latin typeface="+mn-lt"/>
            </a:endParaRPr>
          </a:p>
        </p:txBody>
      </p:sp>
    </p:spTree>
    <p:extLst>
      <p:ext uri="{BB962C8B-B14F-4D97-AF65-F5344CB8AC3E}">
        <p14:creationId xmlns:p14="http://schemas.microsoft.com/office/powerpoint/2010/main" val="8411699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9644686"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May </a:t>
            </a:r>
            <a:r>
              <a:rPr lang="en-US" sz="3600" dirty="0">
                <a:latin typeface="+mn-lt"/>
              </a:rPr>
              <a:t>we always turn to you,</a:t>
            </a:r>
            <a:endParaRPr lang="en-GB" sz="3600" dirty="0">
              <a:latin typeface="+mn-lt"/>
            </a:endParaRPr>
          </a:p>
          <a:p>
            <a:r>
              <a:rPr lang="en-US" sz="3600" dirty="0">
                <a:latin typeface="+mn-lt"/>
              </a:rPr>
              <a:t>the spring of life and source of goodness; through the same Jesus Christ our Lord. </a:t>
            </a:r>
            <a:r>
              <a:rPr lang="en-US" sz="3600" b="1" dirty="0">
                <a:latin typeface="+mn-lt"/>
              </a:rPr>
              <a:t>Amen.</a:t>
            </a:r>
            <a:endParaRPr lang="en-GB" sz="3600" dirty="0">
              <a:latin typeface="+mn-lt"/>
            </a:endParaRPr>
          </a:p>
          <a:p>
            <a:endParaRPr lang="en-US" sz="2400" dirty="0" smtClean="0">
              <a:solidFill>
                <a:srgbClr val="C00000"/>
              </a:solidFill>
              <a:latin typeface="+mn-lt"/>
            </a:endParaRPr>
          </a:p>
          <a:p>
            <a:r>
              <a:rPr lang="en-US" sz="2400" dirty="0" smtClean="0">
                <a:solidFill>
                  <a:srgbClr val="C00000"/>
                </a:solidFill>
                <a:latin typeface="+mn-lt"/>
              </a:rPr>
              <a:t>Silence</a:t>
            </a:r>
            <a:endParaRPr lang="en-GB" sz="2400" dirty="0">
              <a:solidFill>
                <a:srgbClr val="C00000"/>
              </a:solidFill>
              <a:latin typeface="+mn-lt"/>
            </a:endParaRPr>
          </a:p>
        </p:txBody>
      </p:sp>
    </p:spTree>
    <p:extLst>
      <p:ext uri="{BB962C8B-B14F-4D97-AF65-F5344CB8AC3E}">
        <p14:creationId xmlns:p14="http://schemas.microsoft.com/office/powerpoint/2010/main" val="26534539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9644686"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smtClean="0">
                <a:solidFill>
                  <a:srgbClr val="C00000"/>
                </a:solidFill>
                <a:latin typeface="+mn-lt"/>
              </a:rPr>
              <a:t>Ezekiel </a:t>
            </a:r>
            <a:r>
              <a:rPr lang="en-GB" sz="2400" dirty="0" smtClean="0">
                <a:solidFill>
                  <a:srgbClr val="C00000"/>
                </a:solidFill>
                <a:latin typeface="+mn-lt"/>
              </a:rPr>
              <a:t>37:1-14</a:t>
            </a:r>
            <a:endParaRPr lang="en-GB" sz="2400" dirty="0">
              <a:solidFill>
                <a:srgbClr val="C00000"/>
              </a:solidFill>
              <a:latin typeface="+mn-lt"/>
            </a:endParaRPr>
          </a:p>
          <a:p>
            <a:endParaRPr lang="en-US" sz="2400" dirty="0" smtClean="0">
              <a:solidFill>
                <a:srgbClr val="C00000"/>
              </a:solidFill>
              <a:latin typeface="+mn-lt"/>
            </a:endParaRPr>
          </a:p>
          <a:p>
            <a:r>
              <a:rPr lang="en-US" sz="2400" dirty="0" smtClean="0">
                <a:solidFill>
                  <a:srgbClr val="C00000"/>
                </a:solidFill>
                <a:latin typeface="+mn-lt"/>
              </a:rPr>
              <a:t>Psalm </a:t>
            </a:r>
            <a:r>
              <a:rPr lang="en-US" sz="2400" dirty="0">
                <a:solidFill>
                  <a:srgbClr val="C00000"/>
                </a:solidFill>
                <a:latin typeface="+mn-lt"/>
              </a:rPr>
              <a:t>1</a:t>
            </a:r>
            <a:r>
              <a:rPr lang="en-US" sz="2400" dirty="0" smtClean="0">
                <a:solidFill>
                  <a:srgbClr val="C00000"/>
                </a:solidFill>
                <a:latin typeface="+mn-lt"/>
              </a:rPr>
              <a:t>43</a:t>
            </a:r>
          </a:p>
          <a:p>
            <a:endParaRPr lang="en-US" sz="2400" dirty="0" smtClean="0">
              <a:solidFill>
                <a:srgbClr val="C00000"/>
              </a:solidFill>
              <a:latin typeface="+mn-lt"/>
            </a:endParaRPr>
          </a:p>
          <a:p>
            <a:r>
              <a:rPr lang="en-US" sz="2400" dirty="0" smtClean="0">
                <a:solidFill>
                  <a:srgbClr val="C00000"/>
                </a:solidFill>
                <a:latin typeface="+mn-lt"/>
              </a:rPr>
              <a:t>Refrain</a:t>
            </a:r>
          </a:p>
          <a:p>
            <a:endParaRPr lang="en-GB" sz="2400" dirty="0">
              <a:solidFill>
                <a:srgbClr val="C00000"/>
              </a:solidFill>
              <a:latin typeface="+mn-lt"/>
            </a:endParaRPr>
          </a:p>
          <a:p>
            <a:r>
              <a:rPr lang="en-GB" sz="3600" dirty="0" smtClean="0">
                <a:latin typeface="+mn-lt"/>
              </a:rPr>
              <a:t>Christ is the resurrection and the life.</a:t>
            </a:r>
            <a:endParaRPr lang="en-GB" sz="3600" dirty="0">
              <a:latin typeface="+mn-lt"/>
            </a:endParaRPr>
          </a:p>
          <a:p>
            <a:r>
              <a:rPr lang="en-US" sz="3600" b="1" dirty="0" smtClean="0">
                <a:latin typeface="+mn-lt"/>
              </a:rPr>
              <a:t>Those who believe in Christ shall never die.</a:t>
            </a:r>
            <a:endParaRPr lang="en-GB" sz="3600" dirty="0">
              <a:latin typeface="+mn-lt"/>
            </a:endParaRPr>
          </a:p>
        </p:txBody>
      </p:sp>
    </p:spTree>
    <p:extLst>
      <p:ext uri="{BB962C8B-B14F-4D97-AF65-F5344CB8AC3E}">
        <p14:creationId xmlns:p14="http://schemas.microsoft.com/office/powerpoint/2010/main" val="28174707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9644686"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2400" dirty="0" smtClean="0">
                <a:solidFill>
                  <a:srgbClr val="C00000"/>
                </a:solidFill>
                <a:latin typeface="+mn-lt"/>
              </a:rPr>
              <a:t>Collect</a:t>
            </a:r>
          </a:p>
          <a:p>
            <a:endParaRPr lang="en-GB" sz="2400" dirty="0">
              <a:solidFill>
                <a:srgbClr val="C00000"/>
              </a:solidFill>
              <a:latin typeface="+mn-lt"/>
            </a:endParaRPr>
          </a:p>
          <a:p>
            <a:r>
              <a:rPr lang="en-US" sz="3600" dirty="0">
                <a:latin typeface="+mn-lt"/>
              </a:rPr>
              <a:t>Let us pray. </a:t>
            </a:r>
            <a:endParaRPr lang="en-US" sz="3600" dirty="0" smtClean="0">
              <a:latin typeface="+mn-lt"/>
            </a:endParaRPr>
          </a:p>
          <a:p>
            <a:endParaRPr lang="en-US" sz="3600" dirty="0">
              <a:latin typeface="+mn-lt"/>
            </a:endParaRPr>
          </a:p>
          <a:p>
            <a:r>
              <a:rPr lang="en-US" sz="3600" dirty="0" smtClean="0">
                <a:latin typeface="+mn-lt"/>
              </a:rPr>
              <a:t>Grant</a:t>
            </a:r>
            <a:r>
              <a:rPr lang="en-US" sz="3600" dirty="0">
                <a:latin typeface="+mn-lt"/>
              </a:rPr>
              <a:t>, Lord,</a:t>
            </a:r>
            <a:endParaRPr lang="en-GB" sz="3600" dirty="0">
              <a:latin typeface="+mn-lt"/>
            </a:endParaRPr>
          </a:p>
          <a:p>
            <a:r>
              <a:rPr lang="en-US" sz="3600" dirty="0">
                <a:latin typeface="+mn-lt"/>
              </a:rPr>
              <a:t>that we who are baptized into the death </a:t>
            </a:r>
            <a:endParaRPr lang="en-US" sz="3600" dirty="0" smtClean="0">
              <a:latin typeface="+mn-lt"/>
            </a:endParaRPr>
          </a:p>
          <a:p>
            <a:r>
              <a:rPr lang="en-US" sz="3600" dirty="0" smtClean="0">
                <a:latin typeface="+mn-lt"/>
              </a:rPr>
              <a:t>of </a:t>
            </a:r>
            <a:r>
              <a:rPr lang="en-US" sz="3600" dirty="0">
                <a:latin typeface="+mn-lt"/>
              </a:rPr>
              <a:t>your Son our </a:t>
            </a:r>
            <a:r>
              <a:rPr lang="en-US" sz="3600" dirty="0" err="1">
                <a:latin typeface="+mn-lt"/>
              </a:rPr>
              <a:t>Saviour</a:t>
            </a:r>
            <a:r>
              <a:rPr lang="en-US" sz="3600" dirty="0">
                <a:latin typeface="+mn-lt"/>
              </a:rPr>
              <a:t> Jesus Christ</a:t>
            </a:r>
            <a:endParaRPr lang="en-GB" sz="3600" dirty="0">
              <a:latin typeface="+mn-lt"/>
            </a:endParaRPr>
          </a:p>
          <a:p>
            <a:r>
              <a:rPr lang="en-US" sz="3600" dirty="0">
                <a:latin typeface="+mn-lt"/>
              </a:rPr>
              <a:t>may continually put to death our evil desires and be buried with him</a:t>
            </a:r>
            <a:r>
              <a:rPr lang="en-US" sz="3600" dirty="0" smtClean="0">
                <a:latin typeface="+mn-lt"/>
              </a:rPr>
              <a:t>;</a:t>
            </a:r>
            <a:endParaRPr lang="en-GB" sz="3600" dirty="0">
              <a:latin typeface="+mn-lt"/>
            </a:endParaRPr>
          </a:p>
        </p:txBody>
      </p:sp>
    </p:spTree>
    <p:extLst>
      <p:ext uri="{BB962C8B-B14F-4D97-AF65-F5344CB8AC3E}">
        <p14:creationId xmlns:p14="http://schemas.microsoft.com/office/powerpoint/2010/main" val="33612604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9820532"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that </a:t>
            </a:r>
            <a:r>
              <a:rPr lang="en-US" sz="3600" dirty="0">
                <a:latin typeface="+mn-lt"/>
              </a:rPr>
              <a:t>through the grave and gate of death </a:t>
            </a:r>
            <a:endParaRPr lang="en-US" sz="3600" dirty="0" smtClean="0">
              <a:latin typeface="+mn-lt"/>
            </a:endParaRPr>
          </a:p>
          <a:p>
            <a:r>
              <a:rPr lang="en-US" sz="3600" dirty="0" smtClean="0">
                <a:latin typeface="+mn-lt"/>
              </a:rPr>
              <a:t>we </a:t>
            </a:r>
            <a:r>
              <a:rPr lang="en-US" sz="3600" dirty="0">
                <a:latin typeface="+mn-lt"/>
              </a:rPr>
              <a:t>may pass to our joyful resurrection; </a:t>
            </a:r>
            <a:endParaRPr lang="en-US" sz="3600" dirty="0" smtClean="0">
              <a:latin typeface="+mn-lt"/>
            </a:endParaRPr>
          </a:p>
          <a:p>
            <a:r>
              <a:rPr lang="en-US" sz="3600" dirty="0" smtClean="0">
                <a:latin typeface="+mn-lt"/>
              </a:rPr>
              <a:t>through </a:t>
            </a:r>
            <a:r>
              <a:rPr lang="en-US" sz="3600" dirty="0">
                <a:latin typeface="+mn-lt"/>
              </a:rPr>
              <a:t>the merits of him</a:t>
            </a:r>
            <a:endParaRPr lang="en-GB" sz="3600" dirty="0">
              <a:latin typeface="+mn-lt"/>
            </a:endParaRPr>
          </a:p>
          <a:p>
            <a:r>
              <a:rPr lang="en-US" sz="3600" dirty="0">
                <a:latin typeface="+mn-lt"/>
              </a:rPr>
              <a:t>who died and was buried and rose again for us, </a:t>
            </a:r>
            <a:endParaRPr lang="en-US" sz="3600" dirty="0" smtClean="0">
              <a:latin typeface="+mn-lt"/>
            </a:endParaRPr>
          </a:p>
          <a:p>
            <a:r>
              <a:rPr lang="en-US" sz="3600" dirty="0" smtClean="0">
                <a:latin typeface="+mn-lt"/>
              </a:rPr>
              <a:t>your </a:t>
            </a:r>
            <a:r>
              <a:rPr lang="en-US" sz="3600" dirty="0">
                <a:latin typeface="+mn-lt"/>
              </a:rPr>
              <a:t>Son Jesus Christ our Lord. </a:t>
            </a:r>
            <a:r>
              <a:rPr lang="en-US" sz="3600" b="1" dirty="0">
                <a:latin typeface="+mn-lt"/>
              </a:rPr>
              <a:t>Amen.</a:t>
            </a:r>
            <a:endParaRPr lang="en-GB" sz="3600" dirty="0">
              <a:latin typeface="+mn-lt"/>
            </a:endParaRPr>
          </a:p>
          <a:p>
            <a:endParaRPr lang="en-US" sz="2400" dirty="0" smtClean="0">
              <a:solidFill>
                <a:srgbClr val="C00000"/>
              </a:solidFill>
              <a:latin typeface="+mn-lt"/>
            </a:endParaRPr>
          </a:p>
          <a:p>
            <a:r>
              <a:rPr lang="en-US" sz="2400" dirty="0" smtClean="0">
                <a:solidFill>
                  <a:srgbClr val="C00000"/>
                </a:solidFill>
                <a:latin typeface="+mn-lt"/>
              </a:rPr>
              <a:t>Silence</a:t>
            </a:r>
            <a:endParaRPr lang="en-GB" sz="2400" dirty="0">
              <a:solidFill>
                <a:srgbClr val="C00000"/>
              </a:solidFill>
              <a:latin typeface="+mn-lt"/>
            </a:endParaRPr>
          </a:p>
        </p:txBody>
      </p:sp>
    </p:spTree>
    <p:extLst>
      <p:ext uri="{BB962C8B-B14F-4D97-AF65-F5344CB8AC3E}">
        <p14:creationId xmlns:p14="http://schemas.microsoft.com/office/powerpoint/2010/main" val="38722165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9644686"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smtClean="0">
                <a:solidFill>
                  <a:srgbClr val="C00000"/>
                </a:solidFill>
                <a:latin typeface="+mn-lt"/>
              </a:rPr>
              <a:t>Zephaniah </a:t>
            </a:r>
            <a:r>
              <a:rPr lang="en-GB" sz="2400" dirty="0" smtClean="0">
                <a:solidFill>
                  <a:srgbClr val="C00000"/>
                </a:solidFill>
                <a:latin typeface="+mn-lt"/>
              </a:rPr>
              <a:t>3:14-20</a:t>
            </a:r>
            <a:endParaRPr lang="en-GB" sz="2400" dirty="0">
              <a:solidFill>
                <a:srgbClr val="C00000"/>
              </a:solidFill>
              <a:latin typeface="+mn-lt"/>
            </a:endParaRPr>
          </a:p>
          <a:p>
            <a:endParaRPr lang="en-US" sz="2400" dirty="0" smtClean="0">
              <a:solidFill>
                <a:srgbClr val="C00000"/>
              </a:solidFill>
              <a:latin typeface="+mn-lt"/>
            </a:endParaRPr>
          </a:p>
          <a:p>
            <a:r>
              <a:rPr lang="en-US" sz="2400" dirty="0" smtClean="0">
                <a:solidFill>
                  <a:srgbClr val="C00000"/>
                </a:solidFill>
                <a:latin typeface="+mn-lt"/>
              </a:rPr>
              <a:t>Psalm 98</a:t>
            </a:r>
          </a:p>
          <a:p>
            <a:endParaRPr lang="en-US" sz="2400" dirty="0" smtClean="0">
              <a:solidFill>
                <a:srgbClr val="C00000"/>
              </a:solidFill>
              <a:latin typeface="+mn-lt"/>
            </a:endParaRPr>
          </a:p>
          <a:p>
            <a:r>
              <a:rPr lang="en-US" sz="2400" dirty="0" smtClean="0">
                <a:solidFill>
                  <a:srgbClr val="C00000"/>
                </a:solidFill>
                <a:latin typeface="+mn-lt"/>
              </a:rPr>
              <a:t>Refrain</a:t>
            </a:r>
          </a:p>
          <a:p>
            <a:endParaRPr lang="en-GB" sz="2400" dirty="0">
              <a:solidFill>
                <a:srgbClr val="C00000"/>
              </a:solidFill>
              <a:latin typeface="+mn-lt"/>
            </a:endParaRPr>
          </a:p>
          <a:p>
            <a:r>
              <a:rPr lang="en-GB" sz="3600" dirty="0" smtClean="0">
                <a:latin typeface="+mn-lt"/>
              </a:rPr>
              <a:t>Where, O death, is your victory?</a:t>
            </a:r>
            <a:endParaRPr lang="en-GB" sz="3600" dirty="0">
              <a:latin typeface="+mn-lt"/>
            </a:endParaRPr>
          </a:p>
          <a:p>
            <a:r>
              <a:rPr lang="en-US" sz="3600" b="1" dirty="0" smtClean="0">
                <a:latin typeface="+mn-lt"/>
              </a:rPr>
              <a:t>Where, O death, is your sting?</a:t>
            </a:r>
            <a:endParaRPr lang="en-GB" sz="3600" dirty="0">
              <a:latin typeface="+mn-lt"/>
            </a:endParaRPr>
          </a:p>
        </p:txBody>
      </p:sp>
    </p:spTree>
    <p:extLst>
      <p:ext uri="{BB962C8B-B14F-4D97-AF65-F5344CB8AC3E}">
        <p14:creationId xmlns:p14="http://schemas.microsoft.com/office/powerpoint/2010/main" val="1416504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VIGIL</a:t>
            </a:r>
            <a:endParaRPr lang="en-GB" altLang="en-US" dirty="0" smtClean="0"/>
          </a:p>
        </p:txBody>
      </p:sp>
    </p:spTree>
    <p:extLst>
      <p:ext uri="{BB962C8B-B14F-4D97-AF65-F5344CB8AC3E}">
        <p14:creationId xmlns:p14="http://schemas.microsoft.com/office/powerpoint/2010/main" val="2639656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9644686"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2400" dirty="0" smtClean="0">
                <a:solidFill>
                  <a:srgbClr val="C00000"/>
                </a:solidFill>
                <a:latin typeface="+mn-lt"/>
              </a:rPr>
              <a:t>Collect</a:t>
            </a:r>
          </a:p>
          <a:p>
            <a:endParaRPr lang="en-GB" sz="2400" dirty="0">
              <a:solidFill>
                <a:srgbClr val="C00000"/>
              </a:solidFill>
              <a:latin typeface="+mn-lt"/>
            </a:endParaRPr>
          </a:p>
          <a:p>
            <a:r>
              <a:rPr lang="en-US" sz="3600" dirty="0">
                <a:latin typeface="+mn-lt"/>
              </a:rPr>
              <a:t>Let us pray.</a:t>
            </a:r>
            <a:endParaRPr lang="en-GB" sz="3600" dirty="0">
              <a:latin typeface="+mn-lt"/>
            </a:endParaRPr>
          </a:p>
          <a:p>
            <a:r>
              <a:rPr lang="en-US" sz="2800" dirty="0">
                <a:latin typeface="+mn-lt"/>
              </a:rPr>
              <a:t> </a:t>
            </a:r>
            <a:endParaRPr lang="en-GB" sz="2800" dirty="0">
              <a:latin typeface="+mn-lt"/>
            </a:endParaRPr>
          </a:p>
          <a:p>
            <a:r>
              <a:rPr lang="en-US" sz="3600" dirty="0">
                <a:latin typeface="+mn-lt"/>
              </a:rPr>
              <a:t>God of all holiness,</a:t>
            </a:r>
            <a:endParaRPr lang="en-GB" sz="3600" dirty="0">
              <a:latin typeface="+mn-lt"/>
            </a:endParaRPr>
          </a:p>
          <a:p>
            <a:r>
              <a:rPr lang="en-US" sz="3600" dirty="0">
                <a:latin typeface="+mn-lt"/>
              </a:rPr>
              <a:t>your promises stand unshaken through all </a:t>
            </a:r>
            <a:r>
              <a:rPr lang="en-US" sz="3600" dirty="0" smtClean="0">
                <a:latin typeface="+mn-lt"/>
              </a:rPr>
              <a:t>	generations </a:t>
            </a:r>
          </a:p>
          <a:p>
            <a:r>
              <a:rPr lang="en-US" sz="3600" dirty="0" smtClean="0">
                <a:latin typeface="+mn-lt"/>
              </a:rPr>
              <a:t>and </a:t>
            </a:r>
            <a:r>
              <a:rPr lang="en-US" sz="3600" dirty="0">
                <a:latin typeface="+mn-lt"/>
              </a:rPr>
              <a:t>you lift up all who are burdened and </a:t>
            </a:r>
            <a:r>
              <a:rPr lang="en-US" sz="3600" dirty="0" smtClean="0">
                <a:latin typeface="+mn-lt"/>
              </a:rPr>
              <a:t>	brought </a:t>
            </a:r>
            <a:r>
              <a:rPr lang="en-US" sz="3600" dirty="0">
                <a:latin typeface="+mn-lt"/>
              </a:rPr>
              <a:t>low. </a:t>
            </a:r>
            <a:endParaRPr lang="en-US" sz="3600" dirty="0" smtClean="0">
              <a:latin typeface="+mn-lt"/>
            </a:endParaRPr>
          </a:p>
        </p:txBody>
      </p:sp>
    </p:spTree>
    <p:extLst>
      <p:ext uri="{BB962C8B-B14F-4D97-AF65-F5344CB8AC3E}">
        <p14:creationId xmlns:p14="http://schemas.microsoft.com/office/powerpoint/2010/main" val="2137993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9644686"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Renew </a:t>
            </a:r>
            <a:r>
              <a:rPr lang="en-US" sz="3600" dirty="0">
                <a:latin typeface="+mn-lt"/>
              </a:rPr>
              <a:t>our hope in you,</a:t>
            </a:r>
            <a:endParaRPr lang="en-GB" sz="3600" dirty="0">
              <a:latin typeface="+mn-lt"/>
            </a:endParaRPr>
          </a:p>
          <a:p>
            <a:r>
              <a:rPr lang="en-US" sz="3600" dirty="0">
                <a:latin typeface="+mn-lt"/>
              </a:rPr>
              <a:t>as we wait for the coming in glory of Jesus </a:t>
            </a:r>
            <a:r>
              <a:rPr lang="en-US" sz="3600" dirty="0" smtClean="0">
                <a:latin typeface="+mn-lt"/>
              </a:rPr>
              <a:t>	Christ</a:t>
            </a:r>
            <a:r>
              <a:rPr lang="en-US" sz="3600" dirty="0">
                <a:latin typeface="+mn-lt"/>
              </a:rPr>
              <a:t>, </a:t>
            </a:r>
            <a:endParaRPr lang="en-US" sz="3600" dirty="0" smtClean="0">
              <a:latin typeface="+mn-lt"/>
            </a:endParaRPr>
          </a:p>
          <a:p>
            <a:r>
              <a:rPr lang="en-US" sz="3600" dirty="0" smtClean="0">
                <a:latin typeface="+mn-lt"/>
              </a:rPr>
              <a:t>our </a:t>
            </a:r>
            <a:r>
              <a:rPr lang="en-US" sz="3600" dirty="0">
                <a:latin typeface="+mn-lt"/>
              </a:rPr>
              <a:t>Judge and our </a:t>
            </a:r>
            <a:r>
              <a:rPr lang="en-US" sz="3600" dirty="0" err="1">
                <a:latin typeface="+mn-lt"/>
              </a:rPr>
              <a:t>Saviour</a:t>
            </a:r>
            <a:r>
              <a:rPr lang="en-US" sz="3600" dirty="0">
                <a:latin typeface="+mn-lt"/>
              </a:rPr>
              <a:t>,</a:t>
            </a:r>
            <a:endParaRPr lang="en-GB" sz="3600" dirty="0">
              <a:latin typeface="+mn-lt"/>
            </a:endParaRPr>
          </a:p>
          <a:p>
            <a:r>
              <a:rPr lang="en-US" sz="3600" dirty="0">
                <a:latin typeface="+mn-lt"/>
              </a:rPr>
              <a:t>who lives and reigns with you and the Holy </a:t>
            </a:r>
            <a:r>
              <a:rPr lang="en-US" sz="3600" dirty="0" smtClean="0">
                <a:latin typeface="+mn-lt"/>
              </a:rPr>
              <a:t>	Spirit</a:t>
            </a:r>
            <a:r>
              <a:rPr lang="en-US" sz="3600" dirty="0">
                <a:latin typeface="+mn-lt"/>
              </a:rPr>
              <a:t>, </a:t>
            </a:r>
            <a:endParaRPr lang="en-US" sz="3600" dirty="0" smtClean="0">
              <a:latin typeface="+mn-lt"/>
            </a:endParaRPr>
          </a:p>
          <a:p>
            <a:r>
              <a:rPr lang="en-US" sz="3600" dirty="0" smtClean="0">
                <a:latin typeface="+mn-lt"/>
              </a:rPr>
              <a:t>one </a:t>
            </a:r>
            <a:r>
              <a:rPr lang="en-US" sz="3600" dirty="0">
                <a:latin typeface="+mn-lt"/>
              </a:rPr>
              <a:t>God, world without end. </a:t>
            </a:r>
            <a:r>
              <a:rPr lang="en-US" sz="3600" b="1" dirty="0">
                <a:latin typeface="+mn-lt"/>
              </a:rPr>
              <a:t>Amen.</a:t>
            </a:r>
            <a:endParaRPr lang="en-GB" sz="3600" dirty="0">
              <a:latin typeface="+mn-lt"/>
            </a:endParaRPr>
          </a:p>
          <a:p>
            <a:endParaRPr lang="en-US" sz="2400" dirty="0" smtClean="0">
              <a:solidFill>
                <a:srgbClr val="C00000"/>
              </a:solidFill>
              <a:latin typeface="+mn-lt"/>
            </a:endParaRPr>
          </a:p>
          <a:p>
            <a:r>
              <a:rPr lang="en-US" sz="2400" dirty="0" smtClean="0">
                <a:solidFill>
                  <a:srgbClr val="C00000"/>
                </a:solidFill>
                <a:latin typeface="+mn-lt"/>
              </a:rPr>
              <a:t>Silence</a:t>
            </a:r>
            <a:endParaRPr lang="en-GB" sz="2400" dirty="0">
              <a:solidFill>
                <a:srgbClr val="C00000"/>
              </a:solidFill>
              <a:latin typeface="+mn-lt"/>
            </a:endParaRPr>
          </a:p>
        </p:txBody>
      </p:sp>
    </p:spTree>
    <p:extLst>
      <p:ext uri="{BB962C8B-B14F-4D97-AF65-F5344CB8AC3E}">
        <p14:creationId xmlns:p14="http://schemas.microsoft.com/office/powerpoint/2010/main" val="21618514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86121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SERVICE OF LIGHT</a:t>
            </a:r>
            <a:endParaRPr lang="en-GB" altLang="en-US" dirty="0" smtClean="0"/>
          </a:p>
        </p:txBody>
      </p:sp>
    </p:spTree>
    <p:extLst>
      <p:ext uri="{BB962C8B-B14F-4D97-AF65-F5344CB8AC3E}">
        <p14:creationId xmlns:p14="http://schemas.microsoft.com/office/powerpoint/2010/main" val="5430713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688247" y="896746"/>
            <a:ext cx="10359794"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dirty="0">
                <a:latin typeface="+mn-lt"/>
              </a:rPr>
              <a:t>May the light of Christ, rising in glory,</a:t>
            </a:r>
            <a:endParaRPr lang="en-GB" sz="3600" dirty="0">
              <a:latin typeface="+mn-lt"/>
            </a:endParaRPr>
          </a:p>
          <a:p>
            <a:r>
              <a:rPr lang="en-US" sz="3600" dirty="0">
                <a:latin typeface="+mn-lt"/>
              </a:rPr>
              <a:t>banish all darkness from our hearts and minds. </a:t>
            </a:r>
            <a:r>
              <a:rPr lang="en-US" sz="3600" b="1" dirty="0">
                <a:latin typeface="+mn-lt"/>
              </a:rPr>
              <a:t>Amen</a:t>
            </a:r>
            <a:r>
              <a:rPr lang="en-US" sz="3600" b="1" dirty="0" smtClean="0">
                <a:latin typeface="+mn-lt"/>
              </a:rPr>
              <a:t>.</a:t>
            </a:r>
          </a:p>
          <a:p>
            <a:endParaRPr lang="en-GB" sz="3600" dirty="0">
              <a:latin typeface="+mn-lt"/>
            </a:endParaRPr>
          </a:p>
          <a:p>
            <a:pPr lvl="0"/>
            <a:r>
              <a:rPr lang="en-US" sz="3600" dirty="0" smtClean="0">
                <a:latin typeface="+mn-lt"/>
              </a:rPr>
              <a:t>Christ </a:t>
            </a:r>
            <a:r>
              <a:rPr lang="en-US" sz="3600" dirty="0">
                <a:latin typeface="+mn-lt"/>
              </a:rPr>
              <a:t>our Light.</a:t>
            </a:r>
            <a:endParaRPr lang="en-GB" sz="3600" dirty="0">
              <a:latin typeface="+mn-lt"/>
            </a:endParaRPr>
          </a:p>
          <a:p>
            <a:r>
              <a:rPr lang="en-US" sz="3600" b="1" dirty="0">
                <a:latin typeface="+mn-lt"/>
              </a:rPr>
              <a:t>Thanks be to God</a:t>
            </a:r>
            <a:r>
              <a:rPr lang="en-US" sz="3600" b="1" dirty="0" smtClean="0">
                <a:latin typeface="+mn-lt"/>
              </a:rPr>
              <a:t>.</a:t>
            </a:r>
          </a:p>
          <a:p>
            <a:endParaRPr lang="en-US" sz="3600" b="1" dirty="0">
              <a:latin typeface="+mn-lt"/>
            </a:endParaRPr>
          </a:p>
          <a:p>
            <a:r>
              <a:rPr lang="en-US" sz="3600" dirty="0">
                <a:latin typeface="+mn-lt"/>
              </a:rPr>
              <a:t>Alleluia! Christ is risen!</a:t>
            </a:r>
            <a:endParaRPr lang="en-GB" sz="3600" dirty="0">
              <a:latin typeface="+mn-lt"/>
            </a:endParaRPr>
          </a:p>
          <a:p>
            <a:r>
              <a:rPr lang="en-US" sz="3600" b="1" dirty="0">
                <a:latin typeface="+mn-lt"/>
              </a:rPr>
              <a:t>He is risen indeed. Alleluia</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20858105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8" y="683414"/>
            <a:ext cx="9465694"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mn-lt"/>
              </a:rPr>
              <a:t>Rejoice, heavenly powers! </a:t>
            </a:r>
            <a:r>
              <a:rPr lang="en-US" sz="3600" dirty="0" smtClean="0">
                <a:latin typeface="+mn-lt"/>
              </a:rPr>
              <a:t>Sing</a:t>
            </a:r>
            <a:r>
              <a:rPr lang="en-US" sz="3600" dirty="0">
                <a:latin typeface="+mn-lt"/>
              </a:rPr>
              <a:t>, choirs of </a:t>
            </a:r>
            <a:r>
              <a:rPr lang="en-US" sz="3600" dirty="0" smtClean="0">
                <a:latin typeface="+mn-lt"/>
              </a:rPr>
              <a:t>	angels</a:t>
            </a:r>
            <a:r>
              <a:rPr lang="en-US" sz="3600" dirty="0">
                <a:latin typeface="+mn-lt"/>
              </a:rPr>
              <a:t>! </a:t>
            </a:r>
            <a:endParaRPr lang="en-US" sz="3600" dirty="0" smtClean="0">
              <a:latin typeface="+mn-lt"/>
            </a:endParaRPr>
          </a:p>
          <a:p>
            <a:r>
              <a:rPr lang="en-US" sz="3600" dirty="0" smtClean="0">
                <a:latin typeface="+mn-lt"/>
              </a:rPr>
              <a:t>Exult</a:t>
            </a:r>
            <a:r>
              <a:rPr lang="en-US" sz="3600" dirty="0">
                <a:latin typeface="+mn-lt"/>
              </a:rPr>
              <a:t>, all creation around God’s throne!</a:t>
            </a:r>
            <a:endParaRPr lang="en-GB" sz="3600" dirty="0">
              <a:latin typeface="+mn-lt"/>
            </a:endParaRPr>
          </a:p>
          <a:p>
            <a:r>
              <a:rPr lang="en-US" sz="3600" dirty="0">
                <a:latin typeface="+mn-lt"/>
              </a:rPr>
              <a:t>Jesus Christ, our King, is risen</a:t>
            </a:r>
            <a:r>
              <a:rPr lang="en-US" sz="3600" dirty="0" smtClean="0">
                <a:latin typeface="+mn-lt"/>
              </a:rPr>
              <a:t>!</a:t>
            </a:r>
          </a:p>
          <a:p>
            <a:r>
              <a:rPr lang="en-US" sz="3600" dirty="0" smtClean="0">
                <a:latin typeface="+mn-lt"/>
              </a:rPr>
              <a:t>Sound </a:t>
            </a:r>
            <a:r>
              <a:rPr lang="en-US" sz="3600" dirty="0">
                <a:latin typeface="+mn-lt"/>
              </a:rPr>
              <a:t>the trumpet of salvation!</a:t>
            </a:r>
            <a:endParaRPr lang="en-GB" sz="3600" dirty="0">
              <a:latin typeface="+mn-lt"/>
            </a:endParaRPr>
          </a:p>
          <a:p>
            <a:endParaRPr lang="en-US" sz="3600" dirty="0" smtClean="0">
              <a:latin typeface="+mn-lt"/>
            </a:endParaRPr>
          </a:p>
          <a:p>
            <a:r>
              <a:rPr lang="en-US" sz="3600" dirty="0" smtClean="0">
                <a:latin typeface="+mn-lt"/>
              </a:rPr>
              <a:t>Rejoice</a:t>
            </a:r>
            <a:r>
              <a:rPr lang="en-US" sz="3600" dirty="0">
                <a:latin typeface="+mn-lt"/>
              </a:rPr>
              <a:t>, O earth, in shining </a:t>
            </a:r>
            <a:r>
              <a:rPr lang="en-US" sz="3600" dirty="0" err="1">
                <a:latin typeface="+mn-lt"/>
              </a:rPr>
              <a:t>splendour</a:t>
            </a:r>
            <a:r>
              <a:rPr lang="en-US" sz="3600" dirty="0">
                <a:latin typeface="+mn-lt"/>
              </a:rPr>
              <a:t>, </a:t>
            </a:r>
            <a:endParaRPr lang="en-US" sz="3600" dirty="0" smtClean="0">
              <a:latin typeface="+mn-lt"/>
            </a:endParaRPr>
          </a:p>
          <a:p>
            <a:r>
              <a:rPr lang="en-US" sz="3600" dirty="0" smtClean="0">
                <a:latin typeface="+mn-lt"/>
              </a:rPr>
              <a:t>radiant </a:t>
            </a:r>
            <a:r>
              <a:rPr lang="en-US" sz="3600" dirty="0">
                <a:latin typeface="+mn-lt"/>
              </a:rPr>
              <a:t>in the brightness of your King! </a:t>
            </a:r>
            <a:endParaRPr lang="en-US" sz="3600" dirty="0" smtClean="0">
              <a:latin typeface="+mn-lt"/>
            </a:endParaRPr>
          </a:p>
          <a:p>
            <a:r>
              <a:rPr lang="en-US" sz="3600" dirty="0" smtClean="0">
                <a:latin typeface="+mn-lt"/>
              </a:rPr>
              <a:t>Christ </a:t>
            </a:r>
            <a:r>
              <a:rPr lang="en-US" sz="3600" dirty="0">
                <a:latin typeface="+mn-lt"/>
              </a:rPr>
              <a:t>has conquered! Glory fills you! Darkness vanishes for ever</a:t>
            </a:r>
            <a:r>
              <a:rPr lang="en-US" sz="3600" dirty="0" smtClean="0">
                <a:latin typeface="+mn-lt"/>
              </a:rPr>
              <a:t>!</a:t>
            </a:r>
          </a:p>
        </p:txBody>
      </p:sp>
    </p:spTree>
    <p:extLst>
      <p:ext uri="{BB962C8B-B14F-4D97-AF65-F5344CB8AC3E}">
        <p14:creationId xmlns:p14="http://schemas.microsoft.com/office/powerpoint/2010/main" val="1234675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8" y="683414"/>
            <a:ext cx="9465694"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Rejoice</a:t>
            </a:r>
            <a:r>
              <a:rPr lang="en-US" sz="3600" dirty="0">
                <a:latin typeface="+mn-lt"/>
              </a:rPr>
              <a:t>, O Mother Church! Exult in glory! </a:t>
            </a:r>
            <a:endParaRPr lang="en-US" sz="3600" dirty="0" smtClean="0">
              <a:latin typeface="+mn-lt"/>
            </a:endParaRPr>
          </a:p>
          <a:p>
            <a:r>
              <a:rPr lang="en-US" sz="3600" dirty="0" smtClean="0">
                <a:latin typeface="+mn-lt"/>
              </a:rPr>
              <a:t>The </a:t>
            </a:r>
            <a:r>
              <a:rPr lang="en-US" sz="3600" dirty="0">
                <a:latin typeface="+mn-lt"/>
              </a:rPr>
              <a:t>risen </a:t>
            </a:r>
            <a:r>
              <a:rPr lang="en-US" sz="3600" dirty="0" err="1">
                <a:latin typeface="+mn-lt"/>
              </a:rPr>
              <a:t>Saviour</a:t>
            </a:r>
            <a:r>
              <a:rPr lang="en-US" sz="3600" dirty="0">
                <a:latin typeface="+mn-lt"/>
              </a:rPr>
              <a:t> shines upon you!</a:t>
            </a:r>
            <a:endParaRPr lang="en-GB" sz="3600" dirty="0">
              <a:latin typeface="+mn-lt"/>
            </a:endParaRPr>
          </a:p>
          <a:p>
            <a:r>
              <a:rPr lang="en-US" sz="3600" dirty="0">
                <a:latin typeface="+mn-lt"/>
              </a:rPr>
              <a:t>Let this place resound with joy,</a:t>
            </a:r>
            <a:endParaRPr lang="en-GB" sz="3600" dirty="0">
              <a:latin typeface="+mn-lt"/>
            </a:endParaRPr>
          </a:p>
          <a:p>
            <a:r>
              <a:rPr lang="en-US" sz="3600" dirty="0">
                <a:latin typeface="+mn-lt"/>
              </a:rPr>
              <a:t>echoing the mighty song of all God’s people!</a:t>
            </a:r>
            <a:endParaRPr lang="en-GB" sz="3600" dirty="0">
              <a:latin typeface="+mn-lt"/>
            </a:endParaRPr>
          </a:p>
        </p:txBody>
      </p:sp>
    </p:spTree>
    <p:extLst>
      <p:ext uri="{BB962C8B-B14F-4D97-AF65-F5344CB8AC3E}">
        <p14:creationId xmlns:p14="http://schemas.microsoft.com/office/powerpoint/2010/main" val="35556847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8" y="683414"/>
            <a:ext cx="9465694"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dirty="0">
                <a:latin typeface="+mn-lt"/>
              </a:rPr>
              <a:t>Sing, choirs of heaven! Let saints and </a:t>
            </a:r>
            <a:r>
              <a:rPr lang="en-US" sz="3600" b="1" dirty="0" smtClean="0">
                <a:latin typeface="+mn-lt"/>
              </a:rPr>
              <a:t>	angels </a:t>
            </a:r>
            <a:r>
              <a:rPr lang="en-US" sz="3600" b="1" dirty="0">
                <a:latin typeface="+mn-lt"/>
              </a:rPr>
              <a:t>sing! </a:t>
            </a:r>
            <a:endParaRPr lang="en-US" sz="3600" b="1" dirty="0" smtClean="0">
              <a:latin typeface="+mn-lt"/>
            </a:endParaRPr>
          </a:p>
          <a:p>
            <a:r>
              <a:rPr lang="en-US" sz="3600" b="1" dirty="0" smtClean="0">
                <a:latin typeface="+mn-lt"/>
              </a:rPr>
              <a:t>Around </a:t>
            </a:r>
            <a:r>
              <a:rPr lang="en-US" sz="3600" b="1" dirty="0">
                <a:latin typeface="+mn-lt"/>
              </a:rPr>
              <a:t>God’s throne exult in harmony!</a:t>
            </a:r>
            <a:endParaRPr lang="en-GB" sz="3600" dirty="0">
              <a:latin typeface="+mn-lt"/>
            </a:endParaRPr>
          </a:p>
          <a:p>
            <a:r>
              <a:rPr lang="en-US" sz="3600" b="1" dirty="0">
                <a:latin typeface="+mn-lt"/>
              </a:rPr>
              <a:t>Now Jesus Christ is risen from the grave! Salute your King in glorious symphony</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25582413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8" y="683414"/>
            <a:ext cx="9465694"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dirty="0" smtClean="0">
                <a:latin typeface="+mn-lt"/>
              </a:rPr>
              <a:t>Sing</a:t>
            </a:r>
            <a:r>
              <a:rPr lang="en-US" sz="3600" b="1" dirty="0">
                <a:latin typeface="+mn-lt"/>
              </a:rPr>
              <a:t>, choirs of earth! Behold, your light </a:t>
            </a:r>
            <a:r>
              <a:rPr lang="en-US" sz="3600" b="1" dirty="0" smtClean="0">
                <a:latin typeface="+mn-lt"/>
              </a:rPr>
              <a:t>	has </a:t>
            </a:r>
            <a:r>
              <a:rPr lang="en-US" sz="3600" b="1" dirty="0">
                <a:latin typeface="+mn-lt"/>
              </a:rPr>
              <a:t>come! </a:t>
            </a:r>
            <a:endParaRPr lang="en-US" sz="3600" b="1" dirty="0" smtClean="0">
              <a:latin typeface="+mn-lt"/>
            </a:endParaRPr>
          </a:p>
          <a:p>
            <a:r>
              <a:rPr lang="en-US" sz="3600" b="1" dirty="0" smtClean="0">
                <a:latin typeface="+mn-lt"/>
              </a:rPr>
              <a:t>The </a:t>
            </a:r>
            <a:r>
              <a:rPr lang="en-US" sz="3600" b="1" dirty="0">
                <a:latin typeface="+mn-lt"/>
              </a:rPr>
              <a:t>glory of the Lord shines radiantly!</a:t>
            </a:r>
            <a:endParaRPr lang="en-GB" sz="3600" dirty="0">
              <a:latin typeface="+mn-lt"/>
            </a:endParaRPr>
          </a:p>
          <a:p>
            <a:r>
              <a:rPr lang="en-US" sz="3600" b="1" dirty="0">
                <a:latin typeface="+mn-lt"/>
              </a:rPr>
              <a:t>Lift up your hearts, for Christ has </a:t>
            </a:r>
            <a:r>
              <a:rPr lang="en-US" sz="3600" b="1" dirty="0" smtClean="0">
                <a:latin typeface="+mn-lt"/>
              </a:rPr>
              <a:t>	conquered </a:t>
            </a:r>
            <a:r>
              <a:rPr lang="en-US" sz="3600" b="1" dirty="0">
                <a:latin typeface="+mn-lt"/>
              </a:rPr>
              <a:t>death! </a:t>
            </a:r>
            <a:endParaRPr lang="en-US" sz="3600" b="1" dirty="0" smtClean="0">
              <a:latin typeface="+mn-lt"/>
            </a:endParaRPr>
          </a:p>
          <a:p>
            <a:r>
              <a:rPr lang="en-US" sz="3600" b="1" dirty="0" smtClean="0">
                <a:latin typeface="+mn-lt"/>
              </a:rPr>
              <a:t>The </a:t>
            </a:r>
            <a:r>
              <a:rPr lang="en-US" sz="3600" b="1" dirty="0">
                <a:latin typeface="+mn-lt"/>
              </a:rPr>
              <a:t>night is past; the day of life is here</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2256718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8" y="683414"/>
            <a:ext cx="9465694"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dirty="0" smtClean="0">
                <a:latin typeface="+mn-lt"/>
              </a:rPr>
              <a:t>Sing</a:t>
            </a:r>
            <a:r>
              <a:rPr lang="en-US" sz="3600" b="1" dirty="0">
                <a:latin typeface="+mn-lt"/>
              </a:rPr>
              <a:t>, </a:t>
            </a:r>
            <a:r>
              <a:rPr lang="en-US" sz="3600" b="1" dirty="0" smtClean="0">
                <a:latin typeface="+mn-lt"/>
              </a:rPr>
              <a:t>Church of God! Exult with joy 	outpoured! </a:t>
            </a:r>
            <a:endParaRPr lang="en-US" sz="3600" b="1" dirty="0" smtClean="0">
              <a:latin typeface="+mn-lt"/>
            </a:endParaRPr>
          </a:p>
          <a:p>
            <a:r>
              <a:rPr lang="en-US" sz="3600" b="1" dirty="0" smtClean="0">
                <a:latin typeface="+mn-lt"/>
              </a:rPr>
              <a:t>The </a:t>
            </a:r>
            <a:r>
              <a:rPr lang="en-US" sz="3600" b="1" dirty="0" smtClean="0">
                <a:latin typeface="+mn-lt"/>
              </a:rPr>
              <a:t>gospel trumpets tell of victory won!</a:t>
            </a:r>
            <a:endParaRPr lang="en-GB" sz="3600" dirty="0">
              <a:latin typeface="+mn-lt"/>
            </a:endParaRPr>
          </a:p>
          <a:p>
            <a:r>
              <a:rPr lang="en-US" sz="3600" b="1" dirty="0" smtClean="0">
                <a:latin typeface="+mn-lt"/>
              </a:rPr>
              <a:t>Your Saviour lives: he’s with you 	evermore! </a:t>
            </a:r>
            <a:endParaRPr lang="en-US" sz="3600" b="1" dirty="0" smtClean="0">
              <a:latin typeface="+mn-lt"/>
            </a:endParaRPr>
          </a:p>
          <a:p>
            <a:r>
              <a:rPr lang="en-US" sz="3600" b="1" dirty="0" smtClean="0">
                <a:latin typeface="+mn-lt"/>
              </a:rPr>
              <a:t>Let all God’s people shout the long Amen!</a:t>
            </a:r>
            <a:endParaRPr lang="en-GB" sz="3600" dirty="0">
              <a:latin typeface="+mn-lt"/>
            </a:endParaRPr>
          </a:p>
        </p:txBody>
      </p:sp>
    </p:spTree>
    <p:extLst>
      <p:ext uri="{BB962C8B-B14F-4D97-AF65-F5344CB8AC3E}">
        <p14:creationId xmlns:p14="http://schemas.microsoft.com/office/powerpoint/2010/main" val="1778953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8" y="683414"/>
            <a:ext cx="9465694"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dirty="0">
                <a:latin typeface="+mn-lt"/>
              </a:rPr>
              <a:t>The Lord be with you.</a:t>
            </a:r>
            <a:endParaRPr lang="en-GB" sz="3600" dirty="0">
              <a:latin typeface="+mn-lt"/>
            </a:endParaRPr>
          </a:p>
          <a:p>
            <a:r>
              <a:rPr lang="en-US" sz="3600" b="1" dirty="0">
                <a:latin typeface="+mn-lt"/>
              </a:rPr>
              <a:t>And also with you</a:t>
            </a:r>
            <a:r>
              <a:rPr lang="en-US" sz="3600" b="1" dirty="0" smtClean="0">
                <a:latin typeface="+mn-lt"/>
              </a:rPr>
              <a:t>.</a:t>
            </a:r>
          </a:p>
          <a:p>
            <a:endParaRPr lang="en-GB" sz="3600" dirty="0">
              <a:latin typeface="+mn-lt"/>
            </a:endParaRPr>
          </a:p>
          <a:p>
            <a:r>
              <a:rPr lang="en-US" sz="3600" dirty="0">
                <a:latin typeface="+mn-lt"/>
              </a:rPr>
              <a:t>Lift up your hearts.</a:t>
            </a:r>
            <a:endParaRPr lang="en-GB" sz="3600" dirty="0">
              <a:latin typeface="+mn-lt"/>
            </a:endParaRPr>
          </a:p>
          <a:p>
            <a:r>
              <a:rPr lang="en-US" sz="3600" b="1" dirty="0">
                <a:latin typeface="+mn-lt"/>
              </a:rPr>
              <a:t>We lift them to the Lord</a:t>
            </a:r>
            <a:r>
              <a:rPr lang="en-US" sz="3600" b="1" dirty="0" smtClean="0">
                <a:latin typeface="+mn-lt"/>
              </a:rPr>
              <a:t>.</a:t>
            </a:r>
          </a:p>
          <a:p>
            <a:endParaRPr lang="en-GB" sz="3600" dirty="0">
              <a:latin typeface="+mn-lt"/>
            </a:endParaRPr>
          </a:p>
          <a:p>
            <a:r>
              <a:rPr lang="en-US" sz="3600" dirty="0">
                <a:latin typeface="+mn-lt"/>
              </a:rPr>
              <a:t>Let us give thanks to the Lord our God.</a:t>
            </a:r>
            <a:endParaRPr lang="en-GB" sz="3600" dirty="0">
              <a:latin typeface="+mn-lt"/>
            </a:endParaRPr>
          </a:p>
          <a:p>
            <a:r>
              <a:rPr lang="en-US" sz="3600" b="1" dirty="0">
                <a:latin typeface="+mn-lt"/>
              </a:rPr>
              <a:t>It is right to give our thanks and praise</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3965451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946884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Sisters </a:t>
            </a:r>
            <a:r>
              <a:rPr lang="en-US" sz="3600" dirty="0">
                <a:latin typeface="+mn-lt"/>
              </a:rPr>
              <a:t>and brothers in Christ, on this most holy night in which our Lord Jesus Christ passed over from death to life, we gather in vigil, prayer and celebration</a:t>
            </a:r>
            <a:r>
              <a:rPr lang="en-US" sz="3600" dirty="0" smtClean="0">
                <a:latin typeface="+mn-lt"/>
              </a:rPr>
              <a:t>.</a:t>
            </a:r>
          </a:p>
          <a:p>
            <a:endParaRPr lang="en-GB" sz="3600" dirty="0">
              <a:latin typeface="+mn-lt"/>
            </a:endParaRPr>
          </a:p>
          <a:p>
            <a:r>
              <a:rPr lang="en-US" sz="3600" dirty="0">
                <a:latin typeface="+mn-lt"/>
              </a:rPr>
              <a:t>This is the Passover of the Lord, in which through word and sacrament we share in his victory over death.</a:t>
            </a:r>
            <a:endParaRPr lang="en-GB" sz="3600" dirty="0">
              <a:latin typeface="+mn-lt"/>
            </a:endParaRPr>
          </a:p>
          <a:p>
            <a:r>
              <a:rPr lang="en-US" sz="3600" dirty="0" smtClean="0">
                <a:latin typeface="+mn-lt"/>
              </a:rPr>
              <a:t> </a:t>
            </a:r>
          </a:p>
        </p:txBody>
      </p:sp>
    </p:spTree>
    <p:extLst>
      <p:ext uri="{BB962C8B-B14F-4D97-AF65-F5344CB8AC3E}">
        <p14:creationId xmlns:p14="http://schemas.microsoft.com/office/powerpoint/2010/main" val="3641595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8" y="683414"/>
            <a:ext cx="9465694"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It </a:t>
            </a:r>
            <a:r>
              <a:rPr lang="en-US" sz="3600" dirty="0">
                <a:latin typeface="+mn-lt"/>
              </a:rPr>
              <a:t>is truly right</a:t>
            </a:r>
            <a:endParaRPr lang="en-GB" sz="3600" dirty="0">
              <a:latin typeface="+mn-lt"/>
            </a:endParaRPr>
          </a:p>
          <a:p>
            <a:r>
              <a:rPr lang="en-US" sz="3600" dirty="0">
                <a:latin typeface="+mn-lt"/>
              </a:rPr>
              <a:t>that with full hearts and minds and voices </a:t>
            </a:r>
            <a:endParaRPr lang="en-US" sz="3600" dirty="0" smtClean="0">
              <a:latin typeface="+mn-lt"/>
            </a:endParaRPr>
          </a:p>
          <a:p>
            <a:r>
              <a:rPr lang="en-US" sz="3600" dirty="0" smtClean="0">
                <a:latin typeface="+mn-lt"/>
              </a:rPr>
              <a:t>we </a:t>
            </a:r>
            <a:r>
              <a:rPr lang="en-US" sz="3600" dirty="0">
                <a:latin typeface="+mn-lt"/>
              </a:rPr>
              <a:t>should praise the unseen God</a:t>
            </a:r>
            <a:endParaRPr lang="en-GB" sz="3600" dirty="0">
              <a:latin typeface="+mn-lt"/>
            </a:endParaRPr>
          </a:p>
          <a:p>
            <a:r>
              <a:rPr lang="en-US" sz="3600" dirty="0">
                <a:latin typeface="+mn-lt"/>
              </a:rPr>
              <a:t>and his only Son, our Lord Jesus Christ, </a:t>
            </a:r>
            <a:endParaRPr lang="en-US" sz="3600" dirty="0" smtClean="0">
              <a:latin typeface="+mn-lt"/>
            </a:endParaRPr>
          </a:p>
          <a:p>
            <a:r>
              <a:rPr lang="en-US" sz="3600" dirty="0" smtClean="0">
                <a:latin typeface="+mn-lt"/>
              </a:rPr>
              <a:t>who </a:t>
            </a:r>
            <a:r>
              <a:rPr lang="en-US" sz="3600" dirty="0">
                <a:latin typeface="+mn-lt"/>
              </a:rPr>
              <a:t>has ransomed us with his blood, </a:t>
            </a:r>
            <a:endParaRPr lang="en-US" sz="3600" dirty="0" smtClean="0">
              <a:latin typeface="+mn-lt"/>
            </a:endParaRPr>
          </a:p>
          <a:p>
            <a:r>
              <a:rPr lang="en-US" sz="3600" dirty="0" smtClean="0">
                <a:latin typeface="+mn-lt"/>
              </a:rPr>
              <a:t>and </a:t>
            </a:r>
            <a:r>
              <a:rPr lang="en-US" sz="3600" dirty="0">
                <a:latin typeface="+mn-lt"/>
              </a:rPr>
              <a:t>reconciled us to the Father</a:t>
            </a:r>
            <a:r>
              <a:rPr lang="en-US" sz="3600" dirty="0" smtClean="0">
                <a:latin typeface="+mn-lt"/>
              </a:rPr>
              <a:t>!</a:t>
            </a:r>
          </a:p>
        </p:txBody>
      </p:sp>
    </p:spTree>
    <p:extLst>
      <p:ext uri="{BB962C8B-B14F-4D97-AF65-F5344CB8AC3E}">
        <p14:creationId xmlns:p14="http://schemas.microsoft.com/office/powerpoint/2010/main" val="3279244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7" y="797169"/>
            <a:ext cx="9934617"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This </a:t>
            </a:r>
            <a:r>
              <a:rPr lang="en-US" sz="3600" dirty="0">
                <a:latin typeface="+mn-lt"/>
              </a:rPr>
              <a:t>is our Passover feast, when Christ, the </a:t>
            </a:r>
            <a:r>
              <a:rPr lang="en-US" sz="3600" dirty="0" smtClean="0">
                <a:latin typeface="+mn-lt"/>
              </a:rPr>
              <a:t>	true </a:t>
            </a:r>
            <a:r>
              <a:rPr lang="en-US" sz="3600" dirty="0">
                <a:latin typeface="+mn-lt"/>
              </a:rPr>
              <a:t>Lamb, is slain,</a:t>
            </a:r>
            <a:endParaRPr lang="en-GB" sz="3600" dirty="0">
              <a:latin typeface="+mn-lt"/>
            </a:endParaRPr>
          </a:p>
          <a:p>
            <a:r>
              <a:rPr lang="en-US" sz="3600" dirty="0">
                <a:latin typeface="+mn-lt"/>
              </a:rPr>
              <a:t>whose blood consecrates the homes of all </a:t>
            </a:r>
            <a:r>
              <a:rPr lang="en-US" sz="3600" dirty="0" smtClean="0">
                <a:latin typeface="+mn-lt"/>
              </a:rPr>
              <a:t>	believers.</a:t>
            </a:r>
          </a:p>
          <a:p>
            <a:endParaRPr lang="en-GB" sz="3600" dirty="0">
              <a:latin typeface="+mn-lt"/>
            </a:endParaRPr>
          </a:p>
          <a:p>
            <a:r>
              <a:rPr lang="en-US" sz="3600" dirty="0">
                <a:latin typeface="+mn-lt"/>
              </a:rPr>
              <a:t>This is the night when first God saved our </a:t>
            </a:r>
            <a:r>
              <a:rPr lang="en-US" sz="3600" dirty="0" smtClean="0">
                <a:latin typeface="+mn-lt"/>
              </a:rPr>
              <a:t>	ancestors</a:t>
            </a:r>
            <a:r>
              <a:rPr lang="en-US" sz="3600" dirty="0">
                <a:latin typeface="+mn-lt"/>
              </a:rPr>
              <a:t>:</a:t>
            </a:r>
            <a:endParaRPr lang="en-GB" sz="3600" dirty="0">
              <a:latin typeface="+mn-lt"/>
            </a:endParaRPr>
          </a:p>
          <a:p>
            <a:r>
              <a:rPr lang="en-US" sz="3600" dirty="0">
                <a:latin typeface="+mn-lt"/>
              </a:rPr>
              <a:t>he freed the people of Israel from their slavery </a:t>
            </a:r>
            <a:endParaRPr lang="en-US" sz="3600" dirty="0" smtClean="0">
              <a:latin typeface="+mn-lt"/>
            </a:endParaRPr>
          </a:p>
          <a:p>
            <a:r>
              <a:rPr lang="en-US" sz="3600" dirty="0" smtClean="0">
                <a:latin typeface="+mn-lt"/>
              </a:rPr>
              <a:t>and </a:t>
            </a:r>
            <a:r>
              <a:rPr lang="en-US" sz="3600" dirty="0">
                <a:latin typeface="+mn-lt"/>
              </a:rPr>
              <a:t>led them dry-shod through the sea</a:t>
            </a:r>
            <a:r>
              <a:rPr lang="en-US" sz="3600" dirty="0" smtClean="0">
                <a:latin typeface="+mn-lt"/>
              </a:rPr>
              <a:t>.</a:t>
            </a:r>
            <a:endParaRPr lang="en-GB" sz="3600" dirty="0">
              <a:latin typeface="+mn-lt"/>
            </a:endParaRPr>
          </a:p>
        </p:txBody>
      </p:sp>
    </p:spTree>
    <p:extLst>
      <p:ext uri="{BB962C8B-B14F-4D97-AF65-F5344CB8AC3E}">
        <p14:creationId xmlns:p14="http://schemas.microsoft.com/office/powerpoint/2010/main" val="30763809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8" y="683414"/>
            <a:ext cx="9465694"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This </a:t>
            </a:r>
            <a:r>
              <a:rPr lang="en-US" sz="3600" dirty="0">
                <a:latin typeface="+mn-lt"/>
              </a:rPr>
              <a:t>is the night when Jesus Christ broke the </a:t>
            </a:r>
            <a:r>
              <a:rPr lang="en-US" sz="3600" dirty="0" smtClean="0">
                <a:latin typeface="+mn-lt"/>
              </a:rPr>
              <a:t>	chains </a:t>
            </a:r>
            <a:r>
              <a:rPr lang="en-US" sz="3600" dirty="0">
                <a:latin typeface="+mn-lt"/>
              </a:rPr>
              <a:t>of death </a:t>
            </a:r>
            <a:endParaRPr lang="en-US" sz="3600" dirty="0" smtClean="0">
              <a:latin typeface="+mn-lt"/>
            </a:endParaRPr>
          </a:p>
          <a:p>
            <a:r>
              <a:rPr lang="en-US" sz="3600" dirty="0" smtClean="0">
                <a:latin typeface="+mn-lt"/>
              </a:rPr>
              <a:t>and </a:t>
            </a:r>
            <a:r>
              <a:rPr lang="en-US" sz="3600" dirty="0">
                <a:latin typeface="+mn-lt"/>
              </a:rPr>
              <a:t>rose triumphant from the grave.</a:t>
            </a:r>
            <a:endParaRPr lang="en-GB" sz="3600" dirty="0">
              <a:latin typeface="+mn-lt"/>
            </a:endParaRPr>
          </a:p>
          <a:p>
            <a:r>
              <a:rPr lang="en-US" sz="3600" dirty="0">
                <a:latin typeface="+mn-lt"/>
              </a:rPr>
              <a:t> </a:t>
            </a:r>
            <a:endParaRPr lang="en-GB" sz="3600" dirty="0">
              <a:latin typeface="+mn-lt"/>
            </a:endParaRPr>
          </a:p>
          <a:p>
            <a:r>
              <a:rPr lang="en-US" sz="3600" dirty="0">
                <a:latin typeface="+mn-lt"/>
              </a:rPr>
              <a:t>Most blessed of all nights,</a:t>
            </a:r>
            <a:endParaRPr lang="en-GB" sz="3600" dirty="0">
              <a:latin typeface="+mn-lt"/>
            </a:endParaRPr>
          </a:p>
          <a:p>
            <a:r>
              <a:rPr lang="en-US" sz="3600" dirty="0">
                <a:latin typeface="+mn-lt"/>
              </a:rPr>
              <a:t>chosen by God to see Christ rising from the </a:t>
            </a:r>
            <a:r>
              <a:rPr lang="en-US" sz="3600" dirty="0" smtClean="0">
                <a:latin typeface="+mn-lt"/>
              </a:rPr>
              <a:t>	dead!</a:t>
            </a:r>
          </a:p>
        </p:txBody>
      </p:sp>
    </p:spTree>
    <p:extLst>
      <p:ext uri="{BB962C8B-B14F-4D97-AF65-F5344CB8AC3E}">
        <p14:creationId xmlns:p14="http://schemas.microsoft.com/office/powerpoint/2010/main" val="32971302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8" y="683414"/>
            <a:ext cx="9465694"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Of </a:t>
            </a:r>
            <a:r>
              <a:rPr lang="en-US" sz="3600" dirty="0">
                <a:latin typeface="+mn-lt"/>
              </a:rPr>
              <a:t>this night Scripture says:</a:t>
            </a:r>
            <a:endParaRPr lang="en-GB" sz="3600" dirty="0">
              <a:latin typeface="+mn-lt"/>
            </a:endParaRPr>
          </a:p>
          <a:p>
            <a:r>
              <a:rPr lang="en-US" sz="3600" dirty="0">
                <a:latin typeface="+mn-lt"/>
              </a:rPr>
              <a:t>‘The night will be as clear as day:</a:t>
            </a:r>
            <a:endParaRPr lang="en-GB" sz="3600" dirty="0">
              <a:latin typeface="+mn-lt"/>
            </a:endParaRPr>
          </a:p>
          <a:p>
            <a:r>
              <a:rPr lang="en-US" sz="3600" dirty="0">
                <a:latin typeface="+mn-lt"/>
              </a:rPr>
              <a:t>it will become my light, my joy</a:t>
            </a:r>
            <a:r>
              <a:rPr lang="en-US" sz="3600" dirty="0" smtClean="0">
                <a:latin typeface="+mn-lt"/>
              </a:rPr>
              <a:t>.’</a:t>
            </a:r>
          </a:p>
          <a:p>
            <a:endParaRPr lang="en-GB" sz="3600" dirty="0">
              <a:latin typeface="+mn-lt"/>
            </a:endParaRPr>
          </a:p>
          <a:p>
            <a:r>
              <a:rPr lang="en-US" sz="3600" dirty="0">
                <a:latin typeface="+mn-lt"/>
              </a:rPr>
              <a:t>The power of this holy night dispels all evil, washes guilt away, restores lost innocence, brings mourners joy;</a:t>
            </a:r>
            <a:endParaRPr lang="en-GB" sz="3600" dirty="0">
              <a:latin typeface="+mn-lt"/>
            </a:endParaRPr>
          </a:p>
          <a:p>
            <a:r>
              <a:rPr lang="en-US" sz="3600" dirty="0">
                <a:latin typeface="+mn-lt"/>
              </a:rPr>
              <a:t>it casts out hatred, brings us peace, </a:t>
            </a:r>
            <a:endParaRPr lang="en-US" sz="3600" dirty="0" smtClean="0">
              <a:latin typeface="+mn-lt"/>
            </a:endParaRPr>
          </a:p>
          <a:p>
            <a:r>
              <a:rPr lang="en-US" sz="3600" dirty="0" smtClean="0">
                <a:latin typeface="+mn-lt"/>
              </a:rPr>
              <a:t>and </a:t>
            </a:r>
            <a:r>
              <a:rPr lang="en-US" sz="3600" dirty="0">
                <a:latin typeface="+mn-lt"/>
              </a:rPr>
              <a:t>humbles earthly pride</a:t>
            </a:r>
            <a:r>
              <a:rPr lang="en-US" sz="3600" dirty="0" smtClean="0">
                <a:latin typeface="+mn-lt"/>
              </a:rPr>
              <a:t>.</a:t>
            </a:r>
            <a:endParaRPr lang="en-GB" sz="3600" dirty="0">
              <a:latin typeface="+mn-lt"/>
            </a:endParaRPr>
          </a:p>
        </p:txBody>
      </p:sp>
    </p:spTree>
    <p:extLst>
      <p:ext uri="{BB962C8B-B14F-4D97-AF65-F5344CB8AC3E}">
        <p14:creationId xmlns:p14="http://schemas.microsoft.com/office/powerpoint/2010/main" val="38761571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8" y="683414"/>
            <a:ext cx="9465694"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Night </a:t>
            </a:r>
            <a:r>
              <a:rPr lang="en-US" sz="3600" dirty="0">
                <a:latin typeface="+mn-lt"/>
              </a:rPr>
              <a:t>truly blessed when heaven is wedded </a:t>
            </a:r>
            <a:r>
              <a:rPr lang="en-US" sz="3600" dirty="0" smtClean="0">
                <a:latin typeface="+mn-lt"/>
              </a:rPr>
              <a:t>	to </a:t>
            </a:r>
            <a:r>
              <a:rPr lang="en-US" sz="3600" dirty="0">
                <a:latin typeface="+mn-lt"/>
              </a:rPr>
              <a:t>earth </a:t>
            </a:r>
            <a:endParaRPr lang="en-US" sz="3600" dirty="0" smtClean="0">
              <a:latin typeface="+mn-lt"/>
            </a:endParaRPr>
          </a:p>
          <a:p>
            <a:r>
              <a:rPr lang="en-US" sz="3600" dirty="0" smtClean="0">
                <a:latin typeface="+mn-lt"/>
              </a:rPr>
              <a:t>and </a:t>
            </a:r>
            <a:r>
              <a:rPr lang="en-US" sz="3600" dirty="0">
                <a:latin typeface="+mn-lt"/>
              </a:rPr>
              <a:t>all creation reconciled to God</a:t>
            </a:r>
            <a:r>
              <a:rPr lang="en-US" sz="3600" dirty="0" smtClean="0">
                <a:latin typeface="+mn-lt"/>
              </a:rPr>
              <a:t>!</a:t>
            </a:r>
          </a:p>
          <a:p>
            <a:endParaRPr lang="en-GB" sz="3600" dirty="0">
              <a:latin typeface="+mn-lt"/>
            </a:endParaRPr>
          </a:p>
          <a:p>
            <a:r>
              <a:rPr lang="en-US" sz="3600" dirty="0">
                <a:latin typeface="+mn-lt"/>
              </a:rPr>
              <a:t>Therefore, heavenly Father, </a:t>
            </a:r>
            <a:r>
              <a:rPr lang="en-US" sz="3600" dirty="0" smtClean="0">
                <a:latin typeface="+mn-lt"/>
              </a:rPr>
              <a:t>in </a:t>
            </a:r>
            <a:r>
              <a:rPr lang="en-US" sz="3600" dirty="0">
                <a:latin typeface="+mn-lt"/>
              </a:rPr>
              <a:t>the joy of this </a:t>
            </a:r>
            <a:r>
              <a:rPr lang="en-US" sz="3600" dirty="0" smtClean="0">
                <a:latin typeface="+mn-lt"/>
              </a:rPr>
              <a:t>	night</a:t>
            </a:r>
            <a:r>
              <a:rPr lang="en-US" sz="3600" dirty="0">
                <a:latin typeface="+mn-lt"/>
              </a:rPr>
              <a:t>,</a:t>
            </a:r>
            <a:endParaRPr lang="en-GB" sz="3600" dirty="0">
              <a:latin typeface="+mn-lt"/>
            </a:endParaRPr>
          </a:p>
          <a:p>
            <a:r>
              <a:rPr lang="en-US" sz="3600" dirty="0">
                <a:latin typeface="+mn-lt"/>
              </a:rPr>
              <a:t>receive our evening sacrifice of praise,</a:t>
            </a:r>
            <a:endParaRPr lang="en-GB" sz="3600" dirty="0">
              <a:latin typeface="+mn-lt"/>
            </a:endParaRPr>
          </a:p>
          <a:p>
            <a:r>
              <a:rPr lang="en-US" sz="3600" dirty="0">
                <a:latin typeface="+mn-lt"/>
              </a:rPr>
              <a:t>your Church’s solemn offering</a:t>
            </a:r>
            <a:r>
              <a:rPr lang="en-US" sz="3600" dirty="0" smtClean="0">
                <a:latin typeface="+mn-lt"/>
              </a:rPr>
              <a:t>.</a:t>
            </a:r>
            <a:endParaRPr lang="en-GB" sz="3600" dirty="0">
              <a:latin typeface="+mn-lt"/>
            </a:endParaRPr>
          </a:p>
        </p:txBody>
      </p:sp>
    </p:spTree>
    <p:extLst>
      <p:ext uri="{BB962C8B-B14F-4D97-AF65-F5344CB8AC3E}">
        <p14:creationId xmlns:p14="http://schemas.microsoft.com/office/powerpoint/2010/main" val="7978475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7" y="683414"/>
            <a:ext cx="10110463"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Accept </a:t>
            </a:r>
            <a:r>
              <a:rPr lang="en-US" sz="3600" dirty="0">
                <a:latin typeface="+mn-lt"/>
              </a:rPr>
              <a:t>this Easter candle,</a:t>
            </a:r>
            <a:endParaRPr lang="en-GB" sz="3600" dirty="0">
              <a:latin typeface="+mn-lt"/>
            </a:endParaRPr>
          </a:p>
          <a:p>
            <a:r>
              <a:rPr lang="en-US" sz="3600" dirty="0">
                <a:latin typeface="+mn-lt"/>
              </a:rPr>
              <a:t>a flame divided but undimmed,</a:t>
            </a:r>
            <a:endParaRPr lang="en-GB" sz="3600" dirty="0">
              <a:latin typeface="+mn-lt"/>
            </a:endParaRPr>
          </a:p>
          <a:p>
            <a:r>
              <a:rPr lang="en-US" sz="3600" dirty="0">
                <a:latin typeface="+mn-lt"/>
              </a:rPr>
              <a:t>a pillar of fire that glows to the </a:t>
            </a:r>
            <a:r>
              <a:rPr lang="en-US" sz="3600" dirty="0" err="1">
                <a:latin typeface="+mn-lt"/>
              </a:rPr>
              <a:t>honour</a:t>
            </a:r>
            <a:r>
              <a:rPr lang="en-US" sz="3600" dirty="0">
                <a:latin typeface="+mn-lt"/>
              </a:rPr>
              <a:t> of your </a:t>
            </a:r>
            <a:r>
              <a:rPr lang="en-US" sz="3600" dirty="0" smtClean="0">
                <a:latin typeface="+mn-lt"/>
              </a:rPr>
              <a:t>	name.</a:t>
            </a:r>
          </a:p>
        </p:txBody>
      </p:sp>
    </p:spTree>
    <p:extLst>
      <p:ext uri="{BB962C8B-B14F-4D97-AF65-F5344CB8AC3E}">
        <p14:creationId xmlns:p14="http://schemas.microsoft.com/office/powerpoint/2010/main" val="22216678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7" y="683414"/>
            <a:ext cx="10110463"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May </a:t>
            </a:r>
            <a:r>
              <a:rPr lang="en-US" sz="3600" dirty="0">
                <a:latin typeface="+mn-lt"/>
              </a:rPr>
              <a:t>Christ, the Morning Star which never sets, find the flame of love still burning within us: Christ, who came back from the dead,</a:t>
            </a:r>
            <a:endParaRPr lang="en-GB" sz="3600" dirty="0">
              <a:latin typeface="+mn-lt"/>
            </a:endParaRPr>
          </a:p>
          <a:p>
            <a:r>
              <a:rPr lang="en-US" sz="3600" dirty="0">
                <a:latin typeface="+mn-lt"/>
              </a:rPr>
              <a:t>Christ, who sheds his peaceful light on all the </a:t>
            </a:r>
            <a:r>
              <a:rPr lang="en-US" sz="3600" dirty="0" smtClean="0">
                <a:latin typeface="+mn-lt"/>
              </a:rPr>
              <a:t>	world</a:t>
            </a:r>
            <a:r>
              <a:rPr lang="en-US" sz="3600" dirty="0">
                <a:latin typeface="+mn-lt"/>
              </a:rPr>
              <a:t>, </a:t>
            </a:r>
            <a:endParaRPr lang="en-US" sz="3600" dirty="0" smtClean="0">
              <a:latin typeface="+mn-lt"/>
            </a:endParaRPr>
          </a:p>
          <a:p>
            <a:r>
              <a:rPr lang="en-US" sz="3600" dirty="0" smtClean="0">
                <a:latin typeface="+mn-lt"/>
              </a:rPr>
              <a:t>Christ</a:t>
            </a:r>
            <a:r>
              <a:rPr lang="en-US" sz="3600" dirty="0">
                <a:latin typeface="+mn-lt"/>
              </a:rPr>
              <a:t>, who lives and reigns for ever and ever. </a:t>
            </a:r>
            <a:r>
              <a:rPr lang="en-US" sz="3600" b="1" dirty="0">
                <a:latin typeface="+mn-lt"/>
              </a:rPr>
              <a:t>Amen.</a:t>
            </a:r>
            <a:endParaRPr lang="en-GB" sz="3600" dirty="0">
              <a:latin typeface="+mn-lt"/>
            </a:endParaRPr>
          </a:p>
        </p:txBody>
      </p:sp>
    </p:spTree>
    <p:extLst>
      <p:ext uri="{BB962C8B-B14F-4D97-AF65-F5344CB8AC3E}">
        <p14:creationId xmlns:p14="http://schemas.microsoft.com/office/powerpoint/2010/main" val="207130101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8" y="715108"/>
            <a:ext cx="1012218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mn-lt"/>
              </a:rPr>
              <a:t>A fanfare may be played, cymbals clashed, bells rung, lights switched on and the people’s candles put out.</a:t>
            </a:r>
            <a:endParaRPr lang="en-GB" sz="2400" dirty="0">
              <a:solidFill>
                <a:srgbClr val="C00000"/>
              </a:solidFill>
              <a:latin typeface="+mn-lt"/>
            </a:endParaRPr>
          </a:p>
        </p:txBody>
      </p:sp>
    </p:spTree>
    <p:extLst>
      <p:ext uri="{BB962C8B-B14F-4D97-AF65-F5344CB8AC3E}">
        <p14:creationId xmlns:p14="http://schemas.microsoft.com/office/powerpoint/2010/main" val="3741542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8" y="715108"/>
            <a:ext cx="10122186"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b="1" dirty="0">
                <a:latin typeface="+mn-lt"/>
              </a:rPr>
              <a:t>Glory to God in the highest,</a:t>
            </a:r>
            <a:endParaRPr lang="en-GB" sz="3600" dirty="0">
              <a:latin typeface="+mn-lt"/>
            </a:endParaRPr>
          </a:p>
          <a:p>
            <a:r>
              <a:rPr lang="en-US" sz="3600" b="1" dirty="0">
                <a:latin typeface="+mn-lt"/>
              </a:rPr>
              <a:t>and peace to God’s people on earth</a:t>
            </a:r>
            <a:r>
              <a:rPr lang="en-US" sz="3600" b="1" dirty="0" smtClean="0">
                <a:latin typeface="+mn-lt"/>
              </a:rPr>
              <a:t>.</a:t>
            </a:r>
          </a:p>
          <a:p>
            <a:endParaRPr lang="en-GB" sz="3600" dirty="0">
              <a:latin typeface="+mn-lt"/>
            </a:endParaRPr>
          </a:p>
          <a:p>
            <a:r>
              <a:rPr lang="en-US" sz="3600" b="1" dirty="0">
                <a:latin typeface="+mn-lt"/>
              </a:rPr>
              <a:t>Lord God, heavenly King, </a:t>
            </a:r>
            <a:endParaRPr lang="en-US" sz="3600" b="1" dirty="0" smtClean="0">
              <a:latin typeface="+mn-lt"/>
            </a:endParaRPr>
          </a:p>
          <a:p>
            <a:r>
              <a:rPr lang="en-US" sz="3600" b="1" dirty="0" smtClean="0">
                <a:latin typeface="+mn-lt"/>
              </a:rPr>
              <a:t>almighty </a:t>
            </a:r>
            <a:r>
              <a:rPr lang="en-US" sz="3600" b="1" dirty="0">
                <a:latin typeface="+mn-lt"/>
              </a:rPr>
              <a:t>God and Father,</a:t>
            </a:r>
            <a:endParaRPr lang="en-GB" sz="3600" dirty="0">
              <a:latin typeface="+mn-lt"/>
            </a:endParaRPr>
          </a:p>
          <a:p>
            <a:r>
              <a:rPr lang="en-US" sz="3600" b="1" dirty="0">
                <a:latin typeface="+mn-lt"/>
              </a:rPr>
              <a:t>we worship you, we give you thanks, </a:t>
            </a:r>
            <a:endParaRPr lang="en-US" sz="3600" b="1" dirty="0" smtClean="0">
              <a:latin typeface="+mn-lt"/>
            </a:endParaRPr>
          </a:p>
          <a:p>
            <a:r>
              <a:rPr lang="en-US" sz="3600" b="1" dirty="0" smtClean="0">
                <a:latin typeface="+mn-lt"/>
              </a:rPr>
              <a:t>we </a:t>
            </a:r>
            <a:r>
              <a:rPr lang="en-US" sz="3600" b="1" dirty="0">
                <a:latin typeface="+mn-lt"/>
              </a:rPr>
              <a:t>praise you for your glory</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401292097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7" y="715108"/>
            <a:ext cx="10286309"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dirty="0" smtClean="0">
                <a:latin typeface="+mn-lt"/>
              </a:rPr>
              <a:t>Lord </a:t>
            </a:r>
            <a:r>
              <a:rPr lang="en-US" sz="3600" b="1" dirty="0">
                <a:latin typeface="+mn-lt"/>
              </a:rPr>
              <a:t>Jesus Christ, only Son of the Father, Lord God, Lamb of God,</a:t>
            </a:r>
            <a:endParaRPr lang="en-GB" sz="3600" dirty="0">
              <a:latin typeface="+mn-lt"/>
            </a:endParaRPr>
          </a:p>
          <a:p>
            <a:r>
              <a:rPr lang="en-US" sz="3600" b="1" dirty="0">
                <a:latin typeface="+mn-lt"/>
              </a:rPr>
              <a:t>you take away the sin of the world:</a:t>
            </a:r>
            <a:endParaRPr lang="en-GB" sz="3600" dirty="0">
              <a:latin typeface="+mn-lt"/>
            </a:endParaRPr>
          </a:p>
          <a:p>
            <a:r>
              <a:rPr lang="en-US" sz="3600" b="1" dirty="0">
                <a:latin typeface="+mn-lt"/>
              </a:rPr>
              <a:t>have mercy on us,</a:t>
            </a:r>
            <a:endParaRPr lang="en-GB" sz="3600" dirty="0">
              <a:latin typeface="+mn-lt"/>
            </a:endParaRPr>
          </a:p>
          <a:p>
            <a:r>
              <a:rPr lang="en-US" sz="3600" b="1" dirty="0">
                <a:latin typeface="+mn-lt"/>
              </a:rPr>
              <a:t>you are seated at the right hand of the Father: receive our prayer</a:t>
            </a:r>
            <a:r>
              <a:rPr lang="en-US" sz="3600" b="1" dirty="0" smtClean="0">
                <a:latin typeface="+mn-lt"/>
              </a:rPr>
              <a:t>.</a:t>
            </a:r>
          </a:p>
        </p:txBody>
      </p:sp>
    </p:spTree>
    <p:extLst>
      <p:ext uri="{BB962C8B-B14F-4D97-AF65-F5344CB8AC3E}">
        <p14:creationId xmlns:p14="http://schemas.microsoft.com/office/powerpoint/2010/main" val="418269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10359794"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mn-lt"/>
              </a:rPr>
              <a:t>Genesis 1:1 - 2:4a Psalm 136:1-9, </a:t>
            </a:r>
            <a:r>
              <a:rPr lang="en-US" sz="2400" dirty="0" smtClean="0">
                <a:solidFill>
                  <a:srgbClr val="C00000"/>
                </a:solidFill>
                <a:latin typeface="+mn-lt"/>
              </a:rPr>
              <a:t>23-26</a:t>
            </a:r>
          </a:p>
          <a:p>
            <a:pPr lvl="0"/>
            <a:endParaRPr lang="en-GB" sz="2400" dirty="0">
              <a:solidFill>
                <a:srgbClr val="C00000"/>
              </a:solidFill>
              <a:latin typeface="+mn-lt"/>
            </a:endParaRPr>
          </a:p>
          <a:p>
            <a:r>
              <a:rPr lang="en-US" sz="2400" dirty="0" smtClean="0">
                <a:solidFill>
                  <a:srgbClr val="C00000"/>
                </a:solidFill>
                <a:latin typeface="+mn-lt"/>
              </a:rPr>
              <a:t>Refrain</a:t>
            </a:r>
          </a:p>
          <a:p>
            <a:endParaRPr lang="en-GB" sz="2400" dirty="0">
              <a:solidFill>
                <a:srgbClr val="C00000"/>
              </a:solidFill>
              <a:latin typeface="+mn-lt"/>
            </a:endParaRPr>
          </a:p>
          <a:p>
            <a:r>
              <a:rPr lang="en-US" sz="3600" dirty="0">
                <a:latin typeface="+mn-lt"/>
              </a:rPr>
              <a:t>Christ is the image of the invisible God,</a:t>
            </a:r>
            <a:endParaRPr lang="en-GB" sz="3600" dirty="0">
              <a:latin typeface="+mn-lt"/>
            </a:endParaRPr>
          </a:p>
          <a:p>
            <a:r>
              <a:rPr lang="en-US" sz="3600" b="1" dirty="0">
                <a:latin typeface="+mn-lt"/>
              </a:rPr>
              <a:t>through whom all things were made.</a:t>
            </a:r>
            <a:endParaRPr lang="en-GB" sz="3600" dirty="0">
              <a:latin typeface="+mn-lt"/>
            </a:endParaRPr>
          </a:p>
        </p:txBody>
      </p:sp>
    </p:spTree>
    <p:extLst>
      <p:ext uri="{BB962C8B-B14F-4D97-AF65-F5344CB8AC3E}">
        <p14:creationId xmlns:p14="http://schemas.microsoft.com/office/powerpoint/2010/main" val="6665092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7" y="715108"/>
            <a:ext cx="10286309"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dirty="0" smtClean="0">
                <a:latin typeface="+mn-lt"/>
              </a:rPr>
              <a:t>For </a:t>
            </a:r>
            <a:r>
              <a:rPr lang="en-US" sz="3600" b="1" dirty="0">
                <a:latin typeface="+mn-lt"/>
              </a:rPr>
              <a:t>you alone are the Holy One, </a:t>
            </a:r>
            <a:endParaRPr lang="en-US" sz="3600" b="1" dirty="0" smtClean="0">
              <a:latin typeface="+mn-lt"/>
            </a:endParaRPr>
          </a:p>
          <a:p>
            <a:r>
              <a:rPr lang="en-US" sz="3600" b="1" dirty="0" smtClean="0">
                <a:latin typeface="+mn-lt"/>
              </a:rPr>
              <a:t>you </a:t>
            </a:r>
            <a:r>
              <a:rPr lang="en-US" sz="3600" b="1" dirty="0">
                <a:latin typeface="+mn-lt"/>
              </a:rPr>
              <a:t>alone are the Lord,</a:t>
            </a:r>
            <a:endParaRPr lang="en-GB" sz="3600" dirty="0">
              <a:latin typeface="+mn-lt"/>
            </a:endParaRPr>
          </a:p>
          <a:p>
            <a:r>
              <a:rPr lang="en-US" sz="3600" b="1" dirty="0">
                <a:latin typeface="+mn-lt"/>
              </a:rPr>
              <a:t>you alone are the Most High, Jesus Christ, with the Holy Spirit,</a:t>
            </a:r>
            <a:endParaRPr lang="en-GB" sz="3600" dirty="0">
              <a:latin typeface="+mn-lt"/>
            </a:endParaRPr>
          </a:p>
          <a:p>
            <a:r>
              <a:rPr lang="en-US" sz="3600" b="1" dirty="0">
                <a:latin typeface="+mn-lt"/>
              </a:rPr>
              <a:t>in the glory of God the Father. Amen.</a:t>
            </a:r>
            <a:endParaRPr lang="en-GB" sz="3600" dirty="0">
              <a:latin typeface="+mn-lt"/>
            </a:endParaRPr>
          </a:p>
        </p:txBody>
      </p:sp>
    </p:spTree>
    <p:extLst>
      <p:ext uri="{BB962C8B-B14F-4D97-AF65-F5344CB8AC3E}">
        <p14:creationId xmlns:p14="http://schemas.microsoft.com/office/powerpoint/2010/main" val="29925494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8" y="715108"/>
            <a:ext cx="10122186"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dirty="0">
                <a:latin typeface="+mn-lt"/>
              </a:rPr>
              <a:t>Let us pray</a:t>
            </a:r>
            <a:r>
              <a:rPr lang="en-US" sz="3600" dirty="0" smtClean="0">
                <a:latin typeface="+mn-lt"/>
              </a:rPr>
              <a:t>.</a:t>
            </a:r>
          </a:p>
          <a:p>
            <a:pPr lvl="0"/>
            <a:endParaRPr lang="en-GB" sz="3600" dirty="0">
              <a:latin typeface="+mn-lt"/>
            </a:endParaRPr>
          </a:p>
          <a:p>
            <a:r>
              <a:rPr lang="en-US" sz="3600" dirty="0">
                <a:latin typeface="+mn-lt"/>
              </a:rPr>
              <a:t>Lord of all life and power,</a:t>
            </a:r>
            <a:endParaRPr lang="en-GB" sz="3600" dirty="0">
              <a:latin typeface="+mn-lt"/>
            </a:endParaRPr>
          </a:p>
          <a:p>
            <a:r>
              <a:rPr lang="en-US" sz="3600" dirty="0">
                <a:latin typeface="+mn-lt"/>
              </a:rPr>
              <a:t>who through the mighty resurrection of your Son overcame the old order of sin and death</a:t>
            </a:r>
            <a:endParaRPr lang="en-GB" sz="3600" dirty="0">
              <a:latin typeface="+mn-lt"/>
            </a:endParaRPr>
          </a:p>
          <a:p>
            <a:r>
              <a:rPr lang="en-US" sz="3600" dirty="0">
                <a:latin typeface="+mn-lt"/>
              </a:rPr>
              <a:t>to make all things new in him</a:t>
            </a:r>
            <a:r>
              <a:rPr lang="en-US" sz="3600" dirty="0" smtClean="0">
                <a:latin typeface="+mn-lt"/>
              </a:rPr>
              <a:t>:</a:t>
            </a:r>
            <a:endParaRPr lang="en-GB" sz="3600" dirty="0">
              <a:latin typeface="+mn-lt"/>
            </a:endParaRPr>
          </a:p>
        </p:txBody>
      </p:sp>
    </p:spTree>
    <p:extLst>
      <p:ext uri="{BB962C8B-B14F-4D97-AF65-F5344CB8AC3E}">
        <p14:creationId xmlns:p14="http://schemas.microsoft.com/office/powerpoint/2010/main" val="387719652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8" y="715108"/>
            <a:ext cx="10122186"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grant </a:t>
            </a:r>
            <a:r>
              <a:rPr lang="en-US" sz="3600" dirty="0">
                <a:latin typeface="+mn-lt"/>
              </a:rPr>
              <a:t>that we, being dead to sin</a:t>
            </a:r>
            <a:endParaRPr lang="en-GB" sz="3600" dirty="0">
              <a:latin typeface="+mn-lt"/>
            </a:endParaRPr>
          </a:p>
          <a:p>
            <a:r>
              <a:rPr lang="en-US" sz="3600" dirty="0">
                <a:latin typeface="+mn-lt"/>
              </a:rPr>
              <a:t>and alive to you in Jesus Christ, may reign with </a:t>
            </a:r>
            <a:r>
              <a:rPr lang="en-US" sz="3600" dirty="0" smtClean="0">
                <a:latin typeface="+mn-lt"/>
              </a:rPr>
              <a:t>	him </a:t>
            </a:r>
            <a:r>
              <a:rPr lang="en-US" sz="3600" dirty="0">
                <a:latin typeface="+mn-lt"/>
              </a:rPr>
              <a:t>in glory; </a:t>
            </a:r>
            <a:endParaRPr lang="en-US" sz="3600" dirty="0" smtClean="0">
              <a:latin typeface="+mn-lt"/>
            </a:endParaRPr>
          </a:p>
          <a:p>
            <a:r>
              <a:rPr lang="en-US" sz="3600" dirty="0" smtClean="0">
                <a:latin typeface="+mn-lt"/>
              </a:rPr>
              <a:t>to </a:t>
            </a:r>
            <a:r>
              <a:rPr lang="en-US" sz="3600" dirty="0">
                <a:latin typeface="+mn-lt"/>
              </a:rPr>
              <a:t>whom with you in the unity of the Holy Spirit</a:t>
            </a:r>
            <a:endParaRPr lang="en-GB" sz="3600" dirty="0">
              <a:latin typeface="+mn-lt"/>
            </a:endParaRPr>
          </a:p>
          <a:p>
            <a:r>
              <a:rPr lang="en-US" sz="3600" dirty="0">
                <a:latin typeface="+mn-lt"/>
              </a:rPr>
              <a:t>be praise and </a:t>
            </a:r>
            <a:r>
              <a:rPr lang="en-US" sz="3600" dirty="0" err="1">
                <a:latin typeface="+mn-lt"/>
              </a:rPr>
              <a:t>honour</a:t>
            </a:r>
            <a:r>
              <a:rPr lang="en-US" sz="3600" dirty="0">
                <a:latin typeface="+mn-lt"/>
              </a:rPr>
              <a:t>, glory and might, </a:t>
            </a:r>
            <a:endParaRPr lang="en-US" sz="3600" dirty="0" smtClean="0">
              <a:latin typeface="+mn-lt"/>
            </a:endParaRPr>
          </a:p>
          <a:p>
            <a:r>
              <a:rPr lang="en-US" sz="3600" dirty="0" smtClean="0">
                <a:latin typeface="+mn-lt"/>
              </a:rPr>
              <a:t>now </a:t>
            </a:r>
            <a:r>
              <a:rPr lang="en-US" sz="3600" dirty="0">
                <a:latin typeface="+mn-lt"/>
              </a:rPr>
              <a:t>and in all eternity. </a:t>
            </a:r>
            <a:r>
              <a:rPr lang="en-US" sz="3600" b="1" dirty="0">
                <a:latin typeface="+mn-lt"/>
              </a:rPr>
              <a:t>Amen.</a:t>
            </a:r>
            <a:endParaRPr lang="en-GB" sz="3600" dirty="0">
              <a:latin typeface="+mn-lt"/>
            </a:endParaRPr>
          </a:p>
        </p:txBody>
      </p:sp>
    </p:spTree>
    <p:extLst>
      <p:ext uri="{BB962C8B-B14F-4D97-AF65-F5344CB8AC3E}">
        <p14:creationId xmlns:p14="http://schemas.microsoft.com/office/powerpoint/2010/main" val="315306534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8" y="715108"/>
            <a:ext cx="10122186"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dirty="0">
                <a:latin typeface="+mn-lt"/>
              </a:rPr>
              <a:t>O give thanks to the Lord for he is good; </a:t>
            </a:r>
            <a:endParaRPr lang="en-US" sz="3600" dirty="0" smtClean="0">
              <a:latin typeface="+mn-lt"/>
            </a:endParaRPr>
          </a:p>
          <a:p>
            <a:pPr lvl="0"/>
            <a:r>
              <a:rPr lang="en-US" sz="3600" dirty="0" smtClean="0">
                <a:latin typeface="+mn-lt"/>
              </a:rPr>
              <a:t>his </a:t>
            </a:r>
            <a:r>
              <a:rPr lang="en-US" sz="3600" dirty="0">
                <a:latin typeface="+mn-lt"/>
              </a:rPr>
              <a:t>steadfast love endures for ever!</a:t>
            </a:r>
            <a:endParaRPr lang="en-GB" sz="3600" dirty="0">
              <a:latin typeface="+mn-lt"/>
            </a:endParaRPr>
          </a:p>
          <a:p>
            <a:r>
              <a:rPr lang="en-US" sz="3600" dirty="0">
                <a:latin typeface="+mn-lt"/>
              </a:rPr>
              <a:t>The Lord is my strength and my might, </a:t>
            </a:r>
            <a:endParaRPr lang="en-US" sz="3600" dirty="0" smtClean="0">
              <a:latin typeface="+mn-lt"/>
            </a:endParaRPr>
          </a:p>
          <a:p>
            <a:r>
              <a:rPr lang="en-US" sz="3600" dirty="0" smtClean="0">
                <a:latin typeface="+mn-lt"/>
              </a:rPr>
              <a:t>he </a:t>
            </a:r>
            <a:r>
              <a:rPr lang="en-US" sz="3600" dirty="0">
                <a:latin typeface="+mn-lt"/>
              </a:rPr>
              <a:t>has become my salvation</a:t>
            </a:r>
            <a:r>
              <a:rPr lang="en-US" sz="3600" dirty="0" smtClean="0">
                <a:latin typeface="+mn-lt"/>
              </a:rPr>
              <a:t>.</a:t>
            </a:r>
          </a:p>
          <a:p>
            <a:endParaRPr lang="en-GB" sz="3600" dirty="0">
              <a:latin typeface="+mn-lt"/>
            </a:endParaRPr>
          </a:p>
          <a:p>
            <a:r>
              <a:rPr lang="en-US" sz="3600" b="1" dirty="0">
                <a:latin typeface="+mn-lt"/>
              </a:rPr>
              <a:t>Alleluia! Alleluia! Alleluia</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292696635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8" y="715108"/>
            <a:ext cx="10122186"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The </a:t>
            </a:r>
            <a:r>
              <a:rPr lang="en-US" sz="3600" dirty="0">
                <a:latin typeface="+mn-lt"/>
              </a:rPr>
              <a:t>right hand of the Lord does valiantly; </a:t>
            </a:r>
            <a:endParaRPr lang="en-US" sz="3600" dirty="0" smtClean="0">
              <a:latin typeface="+mn-lt"/>
            </a:endParaRPr>
          </a:p>
          <a:p>
            <a:r>
              <a:rPr lang="en-US" sz="3600" dirty="0" smtClean="0">
                <a:latin typeface="+mn-lt"/>
              </a:rPr>
              <a:t>the </a:t>
            </a:r>
            <a:r>
              <a:rPr lang="en-US" sz="3600" dirty="0">
                <a:latin typeface="+mn-lt"/>
              </a:rPr>
              <a:t>right hand of the Lord is exalted.</a:t>
            </a:r>
            <a:endParaRPr lang="en-GB" sz="3600" dirty="0">
              <a:latin typeface="+mn-lt"/>
            </a:endParaRPr>
          </a:p>
          <a:p>
            <a:r>
              <a:rPr lang="en-US" sz="3600" dirty="0">
                <a:latin typeface="+mn-lt"/>
              </a:rPr>
              <a:t>I shall not die, but I shall live,</a:t>
            </a:r>
            <a:endParaRPr lang="en-GB" sz="3600" dirty="0">
              <a:latin typeface="+mn-lt"/>
            </a:endParaRPr>
          </a:p>
          <a:p>
            <a:r>
              <a:rPr lang="en-US" sz="3600" dirty="0">
                <a:latin typeface="+mn-lt"/>
              </a:rPr>
              <a:t>and recount the deeds of the Lord</a:t>
            </a:r>
            <a:r>
              <a:rPr lang="en-US" sz="3600" dirty="0" smtClean="0">
                <a:latin typeface="+mn-lt"/>
              </a:rPr>
              <a:t>.</a:t>
            </a:r>
          </a:p>
          <a:p>
            <a:endParaRPr lang="en-GB" sz="3600" dirty="0">
              <a:latin typeface="+mn-lt"/>
            </a:endParaRPr>
          </a:p>
          <a:p>
            <a:r>
              <a:rPr lang="en-US" sz="3600" b="1" dirty="0">
                <a:latin typeface="+mn-lt"/>
              </a:rPr>
              <a:t>Alleluia! Alleluia! Alleluia</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307908134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8" y="715108"/>
            <a:ext cx="10122186"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The </a:t>
            </a:r>
            <a:r>
              <a:rPr lang="en-US" sz="3600" dirty="0">
                <a:latin typeface="+mn-lt"/>
              </a:rPr>
              <a:t>stone that the builders rejected </a:t>
            </a:r>
            <a:endParaRPr lang="en-US" sz="3600" dirty="0" smtClean="0">
              <a:latin typeface="+mn-lt"/>
            </a:endParaRPr>
          </a:p>
          <a:p>
            <a:r>
              <a:rPr lang="en-US" sz="3600" dirty="0" smtClean="0">
                <a:latin typeface="+mn-lt"/>
              </a:rPr>
              <a:t>has </a:t>
            </a:r>
            <a:r>
              <a:rPr lang="en-US" sz="3600" dirty="0">
                <a:latin typeface="+mn-lt"/>
              </a:rPr>
              <a:t>become the chief cornerstone. </a:t>
            </a:r>
            <a:endParaRPr lang="en-US" sz="3600" dirty="0" smtClean="0">
              <a:latin typeface="+mn-lt"/>
            </a:endParaRPr>
          </a:p>
          <a:p>
            <a:r>
              <a:rPr lang="en-US" sz="3600" dirty="0" smtClean="0">
                <a:latin typeface="+mn-lt"/>
              </a:rPr>
              <a:t>This </a:t>
            </a:r>
            <a:r>
              <a:rPr lang="en-US" sz="3600" dirty="0">
                <a:latin typeface="+mn-lt"/>
              </a:rPr>
              <a:t>is the Lord’s doing;</a:t>
            </a:r>
            <a:endParaRPr lang="en-GB" sz="3600" dirty="0">
              <a:latin typeface="+mn-lt"/>
            </a:endParaRPr>
          </a:p>
          <a:p>
            <a:r>
              <a:rPr lang="en-US" sz="3600" dirty="0">
                <a:latin typeface="+mn-lt"/>
              </a:rPr>
              <a:t>it is </a:t>
            </a:r>
            <a:r>
              <a:rPr lang="en-US" sz="3600" dirty="0" err="1">
                <a:latin typeface="+mn-lt"/>
              </a:rPr>
              <a:t>marvellous</a:t>
            </a:r>
            <a:r>
              <a:rPr lang="en-US" sz="3600" dirty="0">
                <a:latin typeface="+mn-lt"/>
              </a:rPr>
              <a:t> in our eyes</a:t>
            </a:r>
            <a:r>
              <a:rPr lang="en-US" sz="3600" dirty="0" smtClean="0">
                <a:latin typeface="+mn-lt"/>
              </a:rPr>
              <a:t>.</a:t>
            </a:r>
          </a:p>
          <a:p>
            <a:endParaRPr lang="en-GB" sz="3600" dirty="0">
              <a:latin typeface="+mn-lt"/>
            </a:endParaRPr>
          </a:p>
          <a:p>
            <a:r>
              <a:rPr lang="en-US" sz="3600" b="1" dirty="0">
                <a:latin typeface="+mn-lt"/>
              </a:rPr>
              <a:t>Alleluia! Alleluia! Alleluia!</a:t>
            </a:r>
            <a:endParaRPr lang="en-GB" sz="3600" dirty="0">
              <a:latin typeface="+mn-lt"/>
            </a:endParaRPr>
          </a:p>
        </p:txBody>
      </p:sp>
    </p:spTree>
    <p:extLst>
      <p:ext uri="{BB962C8B-B14F-4D97-AF65-F5344CB8AC3E}">
        <p14:creationId xmlns:p14="http://schemas.microsoft.com/office/powerpoint/2010/main" val="12185984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897507" y="2754923"/>
            <a:ext cx="1012218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lgn="ctr"/>
            <a:r>
              <a:rPr lang="en-US" sz="2400" dirty="0">
                <a:solidFill>
                  <a:srgbClr val="C00000"/>
                </a:solidFill>
                <a:latin typeface="+mn-lt"/>
              </a:rPr>
              <a:t>Epistle: Romans 6:3-11</a:t>
            </a:r>
            <a:endParaRPr lang="en-GB" sz="2400" dirty="0">
              <a:solidFill>
                <a:srgbClr val="C00000"/>
              </a:solidFill>
              <a:latin typeface="+mn-lt"/>
            </a:endParaRPr>
          </a:p>
        </p:txBody>
      </p:sp>
    </p:spTree>
    <p:extLst>
      <p:ext uri="{BB962C8B-B14F-4D97-AF65-F5344CB8AC3E}">
        <p14:creationId xmlns:p14="http://schemas.microsoft.com/office/powerpoint/2010/main" val="428052645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897507" y="2754923"/>
            <a:ext cx="1012218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lgn="ctr"/>
            <a:r>
              <a:rPr lang="en-US" sz="3600" b="1" dirty="0" smtClean="0">
                <a:latin typeface="+mn-lt"/>
              </a:rPr>
              <a:t>Hymn</a:t>
            </a:r>
            <a:endParaRPr lang="en-GB" sz="3600" b="1" dirty="0">
              <a:latin typeface="+mn-lt"/>
            </a:endParaRPr>
          </a:p>
        </p:txBody>
      </p:sp>
    </p:spTree>
    <p:extLst>
      <p:ext uri="{BB962C8B-B14F-4D97-AF65-F5344CB8AC3E}">
        <p14:creationId xmlns:p14="http://schemas.microsoft.com/office/powerpoint/2010/main" val="277177105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448492" y="785446"/>
            <a:ext cx="10122186"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dirty="0">
                <a:latin typeface="+mn-lt"/>
              </a:rPr>
              <a:t>A reading from the Gospel according to . . . </a:t>
            </a:r>
            <a:endParaRPr lang="en-US" sz="3600" dirty="0" smtClean="0">
              <a:latin typeface="+mn-lt"/>
            </a:endParaRPr>
          </a:p>
          <a:p>
            <a:pPr lvl="0"/>
            <a:endParaRPr lang="en-US" sz="3600" dirty="0">
              <a:latin typeface="+mn-lt"/>
            </a:endParaRPr>
          </a:p>
          <a:p>
            <a:pPr lvl="0"/>
            <a:r>
              <a:rPr lang="en-US" sz="3600" dirty="0" smtClean="0">
                <a:latin typeface="+mn-lt"/>
              </a:rPr>
              <a:t>Alleluia</a:t>
            </a:r>
            <a:r>
              <a:rPr lang="en-US" sz="3600" dirty="0">
                <a:latin typeface="+mn-lt"/>
              </a:rPr>
              <a:t>! Hear the Gospel of Christ.</a:t>
            </a:r>
            <a:endParaRPr lang="en-GB" sz="3600" dirty="0">
              <a:latin typeface="+mn-lt"/>
            </a:endParaRPr>
          </a:p>
          <a:p>
            <a:r>
              <a:rPr lang="en-US" sz="3600" b="1" dirty="0">
                <a:latin typeface="+mn-lt"/>
              </a:rPr>
              <a:t>Glory to Christ our </a:t>
            </a:r>
            <a:r>
              <a:rPr lang="en-US" sz="3600" b="1" dirty="0" err="1">
                <a:latin typeface="+mn-lt"/>
              </a:rPr>
              <a:t>Saviour</a:t>
            </a:r>
            <a:r>
              <a:rPr lang="en-US" sz="3600" b="1" dirty="0">
                <a:latin typeface="+mn-lt"/>
              </a:rPr>
              <a:t>. Alleluia</a:t>
            </a:r>
            <a:r>
              <a:rPr lang="en-US" sz="3600" b="1" dirty="0" smtClean="0">
                <a:latin typeface="+mn-lt"/>
              </a:rPr>
              <a:t>!</a:t>
            </a:r>
            <a:endParaRPr lang="en-GB" sz="3600" dirty="0" smtClean="0">
              <a:latin typeface="+mn-lt"/>
            </a:endParaRPr>
          </a:p>
          <a:p>
            <a:endParaRPr lang="en-GB" sz="3200" dirty="0">
              <a:latin typeface="+mn-lt"/>
            </a:endParaRPr>
          </a:p>
          <a:p>
            <a:r>
              <a:rPr lang="en-US" sz="2400" dirty="0" smtClean="0">
                <a:solidFill>
                  <a:srgbClr val="C00000"/>
                </a:solidFill>
                <a:latin typeface="+mn-lt"/>
              </a:rPr>
              <a:t>The </a:t>
            </a:r>
            <a:r>
              <a:rPr lang="en-US" sz="2400" dirty="0">
                <a:solidFill>
                  <a:srgbClr val="C00000"/>
                </a:solidFill>
                <a:latin typeface="+mn-lt"/>
              </a:rPr>
              <a:t>Gospel is read:</a:t>
            </a:r>
            <a:endParaRPr lang="en-GB" sz="2400" dirty="0">
              <a:solidFill>
                <a:srgbClr val="C00000"/>
              </a:solidFill>
              <a:latin typeface="+mn-lt"/>
            </a:endParaRPr>
          </a:p>
          <a:p>
            <a:r>
              <a:rPr lang="en-US" sz="2400" dirty="0">
                <a:solidFill>
                  <a:srgbClr val="C00000"/>
                </a:solidFill>
                <a:latin typeface="+mn-lt"/>
              </a:rPr>
              <a:t>Year A: Matthew 28:1-10 Year B: Mark 16:1-8 Year C: Luke </a:t>
            </a:r>
            <a:r>
              <a:rPr lang="en-US" sz="2400" dirty="0" smtClean="0">
                <a:solidFill>
                  <a:srgbClr val="C00000"/>
                </a:solidFill>
                <a:latin typeface="+mn-lt"/>
              </a:rPr>
              <a:t>24:1-12</a:t>
            </a:r>
          </a:p>
          <a:p>
            <a:endParaRPr lang="en-GB" sz="2400" dirty="0">
              <a:solidFill>
                <a:srgbClr val="C00000"/>
              </a:solidFill>
              <a:latin typeface="+mn-lt"/>
            </a:endParaRPr>
          </a:p>
          <a:p>
            <a:r>
              <a:rPr lang="en-US" sz="3600" dirty="0">
                <a:latin typeface="+mn-lt"/>
              </a:rPr>
              <a:t>Alleluia! This is the Gospel of Christ.</a:t>
            </a:r>
            <a:endParaRPr lang="en-GB" sz="3600" dirty="0">
              <a:latin typeface="+mn-lt"/>
            </a:endParaRPr>
          </a:p>
          <a:p>
            <a:r>
              <a:rPr lang="en-US" sz="3600" b="1" dirty="0">
                <a:latin typeface="+mn-lt"/>
              </a:rPr>
              <a:t>Praise to Christ our Lord. Alleluia!</a:t>
            </a:r>
            <a:endParaRPr lang="en-GB" sz="3600" dirty="0">
              <a:latin typeface="+mn-lt"/>
            </a:endParaRPr>
          </a:p>
        </p:txBody>
      </p:sp>
    </p:spTree>
    <p:extLst>
      <p:ext uri="{BB962C8B-B14F-4D97-AF65-F5344CB8AC3E}">
        <p14:creationId xmlns:p14="http://schemas.microsoft.com/office/powerpoint/2010/main" val="288961955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897507" y="2754923"/>
            <a:ext cx="1012218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lgn="ctr"/>
            <a:r>
              <a:rPr lang="en-US" sz="3600" b="1" dirty="0" smtClean="0">
                <a:latin typeface="+mn-lt"/>
              </a:rPr>
              <a:t>Sermon</a:t>
            </a:r>
            <a:endParaRPr lang="en-GB" sz="3600" b="1" dirty="0">
              <a:latin typeface="+mn-lt"/>
            </a:endParaRPr>
          </a:p>
        </p:txBody>
      </p:sp>
    </p:spTree>
    <p:extLst>
      <p:ext uri="{BB962C8B-B14F-4D97-AF65-F5344CB8AC3E}">
        <p14:creationId xmlns:p14="http://schemas.microsoft.com/office/powerpoint/2010/main" val="28559491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9644686"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smtClean="0">
                <a:solidFill>
                  <a:srgbClr val="C00000"/>
                </a:solidFill>
                <a:latin typeface="+mn-lt"/>
              </a:rPr>
              <a:t>Collect</a:t>
            </a:r>
          </a:p>
          <a:p>
            <a:pPr lvl="0"/>
            <a:endParaRPr lang="en-GB" sz="2400" dirty="0">
              <a:solidFill>
                <a:srgbClr val="C00000"/>
              </a:solidFill>
              <a:latin typeface="+mn-lt"/>
            </a:endParaRPr>
          </a:p>
          <a:p>
            <a:r>
              <a:rPr lang="en-US" sz="3600" dirty="0">
                <a:latin typeface="+mn-lt"/>
              </a:rPr>
              <a:t>Let us pray. </a:t>
            </a:r>
            <a:endParaRPr lang="en-US" sz="3600" dirty="0" smtClean="0">
              <a:latin typeface="+mn-lt"/>
            </a:endParaRPr>
          </a:p>
          <a:p>
            <a:endParaRPr lang="en-US" sz="2800" dirty="0" smtClean="0">
              <a:latin typeface="+mn-lt"/>
            </a:endParaRPr>
          </a:p>
          <a:p>
            <a:r>
              <a:rPr lang="en-US" sz="3600" dirty="0" smtClean="0">
                <a:latin typeface="+mn-lt"/>
              </a:rPr>
              <a:t>Almighty </a:t>
            </a:r>
            <a:r>
              <a:rPr lang="en-US" sz="3600" dirty="0">
                <a:latin typeface="+mn-lt"/>
              </a:rPr>
              <a:t>God,</a:t>
            </a:r>
            <a:endParaRPr lang="en-GB" sz="3600" dirty="0">
              <a:latin typeface="+mn-lt"/>
            </a:endParaRPr>
          </a:p>
          <a:p>
            <a:r>
              <a:rPr lang="en-US" sz="3600" dirty="0">
                <a:latin typeface="+mn-lt"/>
              </a:rPr>
              <a:t>you wonderfully created us</a:t>
            </a:r>
            <a:endParaRPr lang="en-GB" sz="3600" dirty="0">
              <a:latin typeface="+mn-lt"/>
            </a:endParaRPr>
          </a:p>
          <a:p>
            <a:r>
              <a:rPr lang="en-US" sz="3600" dirty="0">
                <a:latin typeface="+mn-lt"/>
              </a:rPr>
              <a:t>and still more wonderfully redeemed us</a:t>
            </a:r>
            <a:r>
              <a:rPr lang="en-US" sz="3600" dirty="0" smtClean="0">
                <a:latin typeface="+mn-lt"/>
              </a:rPr>
              <a:t>.</a:t>
            </a:r>
            <a:endParaRPr lang="en-GB" sz="3600" dirty="0">
              <a:latin typeface="+mn-lt"/>
            </a:endParaRPr>
          </a:p>
        </p:txBody>
      </p:sp>
    </p:spTree>
    <p:extLst>
      <p:ext uri="{BB962C8B-B14F-4D97-AF65-F5344CB8AC3E}">
        <p14:creationId xmlns:p14="http://schemas.microsoft.com/office/powerpoint/2010/main" val="427909056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897507" y="2754923"/>
            <a:ext cx="1012218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lgn="ctr"/>
            <a:r>
              <a:rPr lang="en-US" sz="3600" b="1" dirty="0" smtClean="0">
                <a:latin typeface="+mn-lt"/>
              </a:rPr>
              <a:t>Hymn</a:t>
            </a:r>
            <a:endParaRPr lang="en-GB" sz="3600" b="1" dirty="0">
              <a:latin typeface="+mn-lt"/>
            </a:endParaRPr>
          </a:p>
        </p:txBody>
      </p:sp>
    </p:spTree>
    <p:extLst>
      <p:ext uri="{BB962C8B-B14F-4D97-AF65-F5344CB8AC3E}">
        <p14:creationId xmlns:p14="http://schemas.microsoft.com/office/powerpoint/2010/main" val="189394425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86121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REAFFIRMATION </a:t>
            </a:r>
            <a:br>
              <a:rPr lang="en-GB" altLang="en-US" b="1" dirty="0" smtClean="0"/>
            </a:br>
            <a:r>
              <a:rPr lang="en-GB" altLang="en-US" b="1" dirty="0" smtClean="0"/>
              <a:t>OF BAPTISM</a:t>
            </a:r>
            <a:endParaRPr lang="en-GB" altLang="en-US" dirty="0" smtClean="0"/>
          </a:p>
        </p:txBody>
      </p:sp>
    </p:spTree>
    <p:extLst>
      <p:ext uri="{BB962C8B-B14F-4D97-AF65-F5344CB8AC3E}">
        <p14:creationId xmlns:p14="http://schemas.microsoft.com/office/powerpoint/2010/main" val="321056125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8" y="715108"/>
            <a:ext cx="10122186"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2400" dirty="0" smtClean="0">
                <a:solidFill>
                  <a:srgbClr val="C00000"/>
                </a:solidFill>
                <a:latin typeface="+mn-lt"/>
              </a:rPr>
              <a:t>All stand.</a:t>
            </a:r>
          </a:p>
          <a:p>
            <a:endParaRPr lang="en-US" sz="2400" dirty="0" smtClean="0">
              <a:solidFill>
                <a:srgbClr val="C00000"/>
              </a:solidFill>
              <a:latin typeface="+mn-lt"/>
            </a:endParaRPr>
          </a:p>
          <a:p>
            <a:r>
              <a:rPr lang="en-US" sz="3600" dirty="0" smtClean="0">
                <a:latin typeface="+mn-lt"/>
              </a:rPr>
              <a:t>Sisters </a:t>
            </a:r>
            <a:r>
              <a:rPr lang="en-US" sz="3600" dirty="0">
                <a:latin typeface="+mn-lt"/>
              </a:rPr>
              <a:t>and brothers in Christ, </a:t>
            </a:r>
            <a:endParaRPr lang="en-US" sz="3600" dirty="0" smtClean="0">
              <a:latin typeface="+mn-lt"/>
            </a:endParaRPr>
          </a:p>
          <a:p>
            <a:r>
              <a:rPr lang="en-US" sz="3600" dirty="0" smtClean="0">
                <a:latin typeface="+mn-lt"/>
              </a:rPr>
              <a:t>through </a:t>
            </a:r>
            <a:r>
              <a:rPr lang="en-US" sz="3600" dirty="0">
                <a:latin typeface="+mn-lt"/>
              </a:rPr>
              <a:t>the paschal mystery</a:t>
            </a:r>
            <a:endParaRPr lang="en-GB" sz="3600" dirty="0">
              <a:latin typeface="+mn-lt"/>
            </a:endParaRPr>
          </a:p>
          <a:p>
            <a:r>
              <a:rPr lang="en-US" sz="3600" dirty="0">
                <a:latin typeface="+mn-lt"/>
              </a:rPr>
              <a:t>we have been buried with Christ in Baptism, </a:t>
            </a:r>
            <a:endParaRPr lang="en-US" sz="3600" dirty="0" smtClean="0">
              <a:latin typeface="+mn-lt"/>
            </a:endParaRPr>
          </a:p>
          <a:p>
            <a:r>
              <a:rPr lang="en-US" sz="3600" dirty="0" smtClean="0">
                <a:latin typeface="+mn-lt"/>
              </a:rPr>
              <a:t>so </a:t>
            </a:r>
            <a:r>
              <a:rPr lang="en-US" sz="3600" dirty="0">
                <a:latin typeface="+mn-lt"/>
              </a:rPr>
              <a:t>that we may rise with him to a new life.</a:t>
            </a:r>
            <a:endParaRPr lang="en-GB" sz="3600" dirty="0">
              <a:latin typeface="+mn-lt"/>
            </a:endParaRPr>
          </a:p>
          <a:p>
            <a:r>
              <a:rPr lang="en-US" sz="3600" dirty="0">
                <a:latin typeface="+mn-lt"/>
              </a:rPr>
              <a:t>Let us affirm the faith</a:t>
            </a:r>
            <a:endParaRPr lang="en-GB" sz="3600" dirty="0">
              <a:latin typeface="+mn-lt"/>
            </a:endParaRPr>
          </a:p>
          <a:p>
            <a:r>
              <a:rPr lang="en-US" sz="3600" dirty="0">
                <a:latin typeface="+mn-lt"/>
              </a:rPr>
              <a:t>in which we were baptized </a:t>
            </a:r>
            <a:endParaRPr lang="en-US" sz="3600" dirty="0" smtClean="0">
              <a:latin typeface="+mn-lt"/>
            </a:endParaRPr>
          </a:p>
          <a:p>
            <a:r>
              <a:rPr lang="en-US" sz="3600" dirty="0" smtClean="0">
                <a:latin typeface="+mn-lt"/>
              </a:rPr>
              <a:t>and </a:t>
            </a:r>
            <a:r>
              <a:rPr lang="en-US" sz="3600" dirty="0">
                <a:latin typeface="+mn-lt"/>
              </a:rPr>
              <a:t>in which we live and grow</a:t>
            </a:r>
            <a:r>
              <a:rPr lang="en-US" sz="3600" dirty="0" smtClean="0">
                <a:latin typeface="+mn-lt"/>
              </a:rPr>
              <a:t>.</a:t>
            </a:r>
            <a:endParaRPr lang="en-GB" sz="3600" dirty="0">
              <a:latin typeface="+mn-lt"/>
            </a:endParaRPr>
          </a:p>
        </p:txBody>
      </p:sp>
    </p:spTree>
    <p:extLst>
      <p:ext uri="{BB962C8B-B14F-4D97-AF65-F5344CB8AC3E}">
        <p14:creationId xmlns:p14="http://schemas.microsoft.com/office/powerpoint/2010/main" val="273387889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8" y="715108"/>
            <a:ext cx="10122186"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I </a:t>
            </a:r>
            <a:r>
              <a:rPr lang="en-US" sz="3600" dirty="0">
                <a:latin typeface="+mn-lt"/>
              </a:rPr>
              <a:t>ask you, therefore</a:t>
            </a:r>
            <a:r>
              <a:rPr lang="en-US" sz="3600" dirty="0" smtClean="0">
                <a:latin typeface="+mn-lt"/>
              </a:rPr>
              <a:t>:</a:t>
            </a:r>
          </a:p>
          <a:p>
            <a:endParaRPr lang="en-GB" sz="3600" dirty="0">
              <a:latin typeface="+mn-lt"/>
            </a:endParaRPr>
          </a:p>
          <a:p>
            <a:r>
              <a:rPr lang="en-US" sz="3600" dirty="0">
                <a:latin typeface="+mn-lt"/>
              </a:rPr>
              <a:t>Do you believe and trust in God the Father</a:t>
            </a:r>
            <a:r>
              <a:rPr lang="en-US" sz="3600" dirty="0" smtClean="0">
                <a:latin typeface="+mn-lt"/>
              </a:rPr>
              <a:t>?</a:t>
            </a:r>
          </a:p>
          <a:p>
            <a:endParaRPr lang="en-GB" sz="3600" dirty="0">
              <a:latin typeface="+mn-lt"/>
            </a:endParaRPr>
          </a:p>
          <a:p>
            <a:r>
              <a:rPr lang="en-US" sz="3600" b="1" dirty="0">
                <a:latin typeface="+mn-lt"/>
              </a:rPr>
              <a:t>I believe in God, the Father almighty, </a:t>
            </a:r>
            <a:endParaRPr lang="en-US" sz="3600" b="1" dirty="0" smtClean="0">
              <a:latin typeface="+mn-lt"/>
            </a:endParaRPr>
          </a:p>
          <a:p>
            <a:r>
              <a:rPr lang="en-US" sz="3600" b="1" dirty="0" smtClean="0">
                <a:latin typeface="+mn-lt"/>
              </a:rPr>
              <a:t>creator </a:t>
            </a:r>
            <a:r>
              <a:rPr lang="en-US" sz="3600" b="1" dirty="0">
                <a:latin typeface="+mn-lt"/>
              </a:rPr>
              <a:t>of heaven and earth</a:t>
            </a:r>
            <a:r>
              <a:rPr lang="en-US" sz="3600" b="1" dirty="0" smtClean="0">
                <a:latin typeface="+mn-lt"/>
              </a:rPr>
              <a:t>.</a:t>
            </a:r>
          </a:p>
          <a:p>
            <a:endParaRPr lang="en-GB" sz="3600" dirty="0">
              <a:latin typeface="+mn-lt"/>
            </a:endParaRPr>
          </a:p>
        </p:txBody>
      </p:sp>
    </p:spTree>
    <p:extLst>
      <p:ext uri="{BB962C8B-B14F-4D97-AF65-F5344CB8AC3E}">
        <p14:creationId xmlns:p14="http://schemas.microsoft.com/office/powerpoint/2010/main" val="24648901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8" y="715108"/>
            <a:ext cx="10122186"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Do </a:t>
            </a:r>
            <a:r>
              <a:rPr lang="en-US" sz="3600" dirty="0">
                <a:latin typeface="+mn-lt"/>
              </a:rPr>
              <a:t>you believe and trust in God the Son</a:t>
            </a:r>
            <a:r>
              <a:rPr lang="en-US" sz="3600" dirty="0" smtClean="0">
                <a:latin typeface="+mn-lt"/>
              </a:rPr>
              <a:t>?</a:t>
            </a:r>
          </a:p>
          <a:p>
            <a:endParaRPr lang="en-GB" sz="3600" dirty="0">
              <a:latin typeface="+mn-lt"/>
            </a:endParaRPr>
          </a:p>
          <a:p>
            <a:r>
              <a:rPr lang="en-US" sz="3600" b="1" dirty="0">
                <a:latin typeface="+mn-lt"/>
              </a:rPr>
              <a:t>I believe in Jesus Christ, </a:t>
            </a:r>
            <a:endParaRPr lang="en-US" sz="3600" b="1" dirty="0" smtClean="0">
              <a:latin typeface="+mn-lt"/>
            </a:endParaRPr>
          </a:p>
          <a:p>
            <a:r>
              <a:rPr lang="en-US" sz="3600" b="1" dirty="0" smtClean="0">
                <a:latin typeface="+mn-lt"/>
              </a:rPr>
              <a:t>God’s </a:t>
            </a:r>
            <a:r>
              <a:rPr lang="en-US" sz="3600" b="1" dirty="0">
                <a:latin typeface="+mn-lt"/>
              </a:rPr>
              <a:t>only Son, our Lord,</a:t>
            </a:r>
            <a:endParaRPr lang="en-GB" sz="3600" dirty="0">
              <a:latin typeface="+mn-lt"/>
            </a:endParaRPr>
          </a:p>
          <a:p>
            <a:r>
              <a:rPr lang="en-US" sz="3600" b="1" dirty="0">
                <a:latin typeface="+mn-lt"/>
              </a:rPr>
              <a:t>who was conceived by the Holy Spirit, </a:t>
            </a:r>
            <a:endParaRPr lang="en-US" sz="3600" b="1" dirty="0" smtClean="0">
              <a:latin typeface="+mn-lt"/>
            </a:endParaRPr>
          </a:p>
          <a:p>
            <a:r>
              <a:rPr lang="en-US" sz="3600" b="1" dirty="0" smtClean="0">
                <a:latin typeface="+mn-lt"/>
              </a:rPr>
              <a:t>born </a:t>
            </a:r>
            <a:r>
              <a:rPr lang="en-US" sz="3600" b="1" dirty="0">
                <a:latin typeface="+mn-lt"/>
              </a:rPr>
              <a:t>of the Virgin Mary,</a:t>
            </a:r>
            <a:endParaRPr lang="en-GB" sz="3600" dirty="0">
              <a:latin typeface="+mn-lt"/>
            </a:endParaRPr>
          </a:p>
          <a:p>
            <a:r>
              <a:rPr lang="en-US" sz="3600" b="1" dirty="0">
                <a:latin typeface="+mn-lt"/>
              </a:rPr>
              <a:t>suffered under Pontius Pilate,</a:t>
            </a:r>
            <a:endParaRPr lang="en-GB" sz="3600" dirty="0">
              <a:latin typeface="+mn-lt"/>
            </a:endParaRPr>
          </a:p>
          <a:p>
            <a:r>
              <a:rPr lang="en-US" sz="3600" b="1" dirty="0">
                <a:latin typeface="+mn-lt"/>
              </a:rPr>
              <a:t>was crucified, died, and was buried;</a:t>
            </a:r>
            <a:endParaRPr lang="en-GB" sz="3600" dirty="0">
              <a:latin typeface="+mn-lt"/>
            </a:endParaRPr>
          </a:p>
          <a:p>
            <a:r>
              <a:rPr lang="en-US" sz="3600" b="1" dirty="0">
                <a:latin typeface="+mn-lt"/>
              </a:rPr>
              <a:t>he descended to the dead</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30014819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8" y="715108"/>
            <a:ext cx="10122186"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b="1" dirty="0" smtClean="0">
                <a:latin typeface="+mn-lt"/>
              </a:rPr>
              <a:t>On </a:t>
            </a:r>
            <a:r>
              <a:rPr lang="en-US" sz="3600" b="1" dirty="0">
                <a:latin typeface="+mn-lt"/>
              </a:rPr>
              <a:t>the third day he rose again; </a:t>
            </a:r>
            <a:endParaRPr lang="en-US" sz="3600" b="1" dirty="0" smtClean="0">
              <a:latin typeface="+mn-lt"/>
            </a:endParaRPr>
          </a:p>
          <a:p>
            <a:r>
              <a:rPr lang="en-US" sz="3600" b="1" dirty="0" smtClean="0">
                <a:latin typeface="+mn-lt"/>
              </a:rPr>
              <a:t>he </a:t>
            </a:r>
            <a:r>
              <a:rPr lang="en-US" sz="3600" b="1" dirty="0">
                <a:latin typeface="+mn-lt"/>
              </a:rPr>
              <a:t>ascended into heaven,</a:t>
            </a:r>
            <a:endParaRPr lang="en-GB" sz="3600" dirty="0">
              <a:latin typeface="+mn-lt"/>
            </a:endParaRPr>
          </a:p>
          <a:p>
            <a:r>
              <a:rPr lang="en-US" sz="3600" b="1" dirty="0">
                <a:latin typeface="+mn-lt"/>
              </a:rPr>
              <a:t>he is seated at the right hand of the Father,</a:t>
            </a:r>
            <a:endParaRPr lang="en-GB" sz="3600" dirty="0">
              <a:latin typeface="+mn-lt"/>
            </a:endParaRPr>
          </a:p>
          <a:p>
            <a:r>
              <a:rPr lang="en-US" sz="3600" b="1" dirty="0">
                <a:latin typeface="+mn-lt"/>
              </a:rPr>
              <a:t>and he will come to judge the living and the </a:t>
            </a:r>
            <a:endParaRPr lang="en-US" sz="3600" b="1" dirty="0" smtClean="0">
              <a:latin typeface="+mn-lt"/>
            </a:endParaRPr>
          </a:p>
          <a:p>
            <a:r>
              <a:rPr lang="en-US" sz="3600" b="1" dirty="0" smtClean="0">
                <a:latin typeface="+mn-lt"/>
              </a:rPr>
              <a:t>	dead</a:t>
            </a:r>
            <a:r>
              <a:rPr lang="en-US" sz="3600" b="1" dirty="0">
                <a:latin typeface="+mn-lt"/>
              </a:rPr>
              <a:t>.</a:t>
            </a:r>
            <a:endParaRPr lang="en-GB" sz="3600" dirty="0">
              <a:latin typeface="+mn-lt"/>
            </a:endParaRPr>
          </a:p>
          <a:p>
            <a:endParaRPr lang="en-US" sz="3600" dirty="0" smtClean="0">
              <a:latin typeface="+mn-lt"/>
            </a:endParaRPr>
          </a:p>
        </p:txBody>
      </p:sp>
    </p:spTree>
    <p:extLst>
      <p:ext uri="{BB962C8B-B14F-4D97-AF65-F5344CB8AC3E}">
        <p14:creationId xmlns:p14="http://schemas.microsoft.com/office/powerpoint/2010/main" val="336371833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8" y="715108"/>
            <a:ext cx="10122186"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Do </a:t>
            </a:r>
            <a:r>
              <a:rPr lang="en-US" sz="3600" dirty="0">
                <a:latin typeface="+mn-lt"/>
              </a:rPr>
              <a:t>you believe and trust in God the Holy Spirit</a:t>
            </a:r>
            <a:r>
              <a:rPr lang="en-US" sz="3600" dirty="0" smtClean="0">
                <a:latin typeface="+mn-lt"/>
              </a:rPr>
              <a:t>?</a:t>
            </a:r>
          </a:p>
          <a:p>
            <a:endParaRPr lang="en-GB" sz="3600" dirty="0">
              <a:latin typeface="+mn-lt"/>
            </a:endParaRPr>
          </a:p>
          <a:p>
            <a:r>
              <a:rPr lang="en-US" sz="3600" b="1" dirty="0">
                <a:latin typeface="+mn-lt"/>
              </a:rPr>
              <a:t>I believe in the Holy Spirit, </a:t>
            </a:r>
            <a:endParaRPr lang="en-US" sz="3600" b="1" dirty="0" smtClean="0">
              <a:latin typeface="+mn-lt"/>
            </a:endParaRPr>
          </a:p>
          <a:p>
            <a:r>
              <a:rPr lang="en-US" sz="3600" b="1" dirty="0" smtClean="0">
                <a:latin typeface="+mn-lt"/>
              </a:rPr>
              <a:t>the </a:t>
            </a:r>
            <a:r>
              <a:rPr lang="en-US" sz="3600" b="1" dirty="0">
                <a:latin typeface="+mn-lt"/>
              </a:rPr>
              <a:t>holy catholic Church, </a:t>
            </a:r>
            <a:endParaRPr lang="en-US" sz="3600" b="1" dirty="0" smtClean="0">
              <a:latin typeface="+mn-lt"/>
            </a:endParaRPr>
          </a:p>
          <a:p>
            <a:r>
              <a:rPr lang="en-US" sz="3600" b="1" dirty="0" smtClean="0">
                <a:latin typeface="+mn-lt"/>
              </a:rPr>
              <a:t>the </a:t>
            </a:r>
            <a:r>
              <a:rPr lang="en-US" sz="3600" b="1" dirty="0">
                <a:latin typeface="+mn-lt"/>
              </a:rPr>
              <a:t>communion of saints, </a:t>
            </a:r>
            <a:endParaRPr lang="en-US" sz="3600" b="1" dirty="0" smtClean="0">
              <a:latin typeface="+mn-lt"/>
            </a:endParaRPr>
          </a:p>
          <a:p>
            <a:r>
              <a:rPr lang="en-US" sz="3600" b="1" dirty="0" smtClean="0">
                <a:latin typeface="+mn-lt"/>
              </a:rPr>
              <a:t>the </a:t>
            </a:r>
            <a:r>
              <a:rPr lang="en-US" sz="3600" b="1" dirty="0">
                <a:latin typeface="+mn-lt"/>
              </a:rPr>
              <a:t>forgiveness of sins,</a:t>
            </a:r>
            <a:endParaRPr lang="en-GB" sz="3600" dirty="0">
              <a:latin typeface="+mn-lt"/>
            </a:endParaRPr>
          </a:p>
          <a:p>
            <a:r>
              <a:rPr lang="en-US" sz="3600" b="1" dirty="0">
                <a:latin typeface="+mn-lt"/>
              </a:rPr>
              <a:t>the resurrection of the body, </a:t>
            </a:r>
            <a:endParaRPr lang="en-US" sz="3600" b="1" dirty="0" smtClean="0">
              <a:latin typeface="+mn-lt"/>
            </a:endParaRPr>
          </a:p>
          <a:p>
            <a:r>
              <a:rPr lang="en-US" sz="3600" b="1" dirty="0" smtClean="0">
                <a:latin typeface="+mn-lt"/>
              </a:rPr>
              <a:t>and </a:t>
            </a:r>
            <a:r>
              <a:rPr lang="en-US" sz="3600" b="1" dirty="0">
                <a:latin typeface="+mn-lt"/>
              </a:rPr>
              <a:t>the life everlasting. Amen.</a:t>
            </a:r>
            <a:endParaRPr lang="en-GB" sz="3600" dirty="0">
              <a:latin typeface="+mn-lt"/>
            </a:endParaRPr>
          </a:p>
        </p:txBody>
      </p:sp>
    </p:spTree>
    <p:extLst>
      <p:ext uri="{BB962C8B-B14F-4D97-AF65-F5344CB8AC3E}">
        <p14:creationId xmlns:p14="http://schemas.microsoft.com/office/powerpoint/2010/main" val="417068404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8" y="715108"/>
            <a:ext cx="10122186"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dirty="0">
                <a:latin typeface="+mn-lt"/>
              </a:rPr>
              <a:t>Let us pray</a:t>
            </a:r>
            <a:r>
              <a:rPr lang="en-US" sz="3600" dirty="0" smtClean="0">
                <a:latin typeface="+mn-lt"/>
              </a:rPr>
              <a:t>.</a:t>
            </a:r>
          </a:p>
          <a:p>
            <a:pPr lvl="0"/>
            <a:endParaRPr lang="en-GB" sz="3600" dirty="0">
              <a:latin typeface="+mn-lt"/>
            </a:endParaRPr>
          </a:p>
          <a:p>
            <a:r>
              <a:rPr lang="en-US" sz="3600" dirty="0">
                <a:latin typeface="+mn-lt"/>
              </a:rPr>
              <a:t>Lord God almighty,</a:t>
            </a:r>
            <a:endParaRPr lang="en-GB" sz="3600" dirty="0">
              <a:latin typeface="+mn-lt"/>
            </a:endParaRPr>
          </a:p>
          <a:p>
            <a:r>
              <a:rPr lang="en-US" sz="3600" dirty="0">
                <a:latin typeface="+mn-lt"/>
              </a:rPr>
              <a:t>the radiance of your glory lights up our hearts.</a:t>
            </a:r>
            <a:endParaRPr lang="en-GB" sz="3600" dirty="0">
              <a:latin typeface="+mn-lt"/>
            </a:endParaRPr>
          </a:p>
          <a:p>
            <a:r>
              <a:rPr lang="en-US" sz="3600" dirty="0">
                <a:latin typeface="+mn-lt"/>
              </a:rPr>
              <a:t>Enable us truly to understand</a:t>
            </a:r>
            <a:endParaRPr lang="en-GB" sz="3600" dirty="0">
              <a:latin typeface="+mn-lt"/>
            </a:endParaRPr>
          </a:p>
          <a:p>
            <a:r>
              <a:rPr lang="en-US" sz="3600" dirty="0">
                <a:latin typeface="+mn-lt"/>
              </a:rPr>
              <a:t>the waters in which we were cleansed, </a:t>
            </a:r>
            <a:endParaRPr lang="en-US" sz="3600" dirty="0" smtClean="0">
              <a:latin typeface="+mn-lt"/>
            </a:endParaRPr>
          </a:p>
          <a:p>
            <a:r>
              <a:rPr lang="en-US" sz="3600" dirty="0" smtClean="0">
                <a:latin typeface="+mn-lt"/>
              </a:rPr>
              <a:t>the </a:t>
            </a:r>
            <a:r>
              <a:rPr lang="en-US" sz="3600" dirty="0">
                <a:latin typeface="+mn-lt"/>
              </a:rPr>
              <a:t>Spirit by which we were reborn,</a:t>
            </a:r>
            <a:endParaRPr lang="en-GB" sz="3600" dirty="0">
              <a:latin typeface="+mn-lt"/>
            </a:endParaRPr>
          </a:p>
          <a:p>
            <a:r>
              <a:rPr lang="en-US" sz="3600" dirty="0">
                <a:latin typeface="+mn-lt"/>
              </a:rPr>
              <a:t>and the blood by which we were redeemed; </a:t>
            </a:r>
            <a:endParaRPr lang="en-US" sz="3600" dirty="0" smtClean="0">
              <a:latin typeface="+mn-lt"/>
            </a:endParaRPr>
          </a:p>
        </p:txBody>
      </p:sp>
    </p:spTree>
    <p:extLst>
      <p:ext uri="{BB962C8B-B14F-4D97-AF65-F5344CB8AC3E}">
        <p14:creationId xmlns:p14="http://schemas.microsoft.com/office/powerpoint/2010/main" val="70793687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131968" y="715108"/>
            <a:ext cx="10122186"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that </a:t>
            </a:r>
            <a:r>
              <a:rPr lang="en-US" sz="3600" dirty="0">
                <a:latin typeface="+mn-lt"/>
              </a:rPr>
              <a:t>in our earthly pilgrimage</a:t>
            </a:r>
            <a:endParaRPr lang="en-GB" sz="3600" dirty="0">
              <a:latin typeface="+mn-lt"/>
            </a:endParaRPr>
          </a:p>
          <a:p>
            <a:r>
              <a:rPr lang="en-US" sz="3600" dirty="0">
                <a:latin typeface="+mn-lt"/>
              </a:rPr>
              <a:t>we may walk more closely</a:t>
            </a:r>
            <a:endParaRPr lang="en-GB" sz="3600" dirty="0">
              <a:latin typeface="+mn-lt"/>
            </a:endParaRPr>
          </a:p>
          <a:p>
            <a:r>
              <a:rPr lang="en-US" sz="3600" dirty="0">
                <a:latin typeface="+mn-lt"/>
              </a:rPr>
              <a:t>with our risen </a:t>
            </a:r>
            <a:r>
              <a:rPr lang="en-US" sz="3600" dirty="0" err="1">
                <a:latin typeface="+mn-lt"/>
              </a:rPr>
              <a:t>Saviour</a:t>
            </a:r>
            <a:r>
              <a:rPr lang="en-US" sz="3600" dirty="0">
                <a:latin typeface="+mn-lt"/>
              </a:rPr>
              <a:t> and Lord; </a:t>
            </a:r>
            <a:endParaRPr lang="en-US" sz="3600" dirty="0" smtClean="0">
              <a:latin typeface="+mn-lt"/>
            </a:endParaRPr>
          </a:p>
          <a:p>
            <a:r>
              <a:rPr lang="en-US" sz="3600" dirty="0" smtClean="0">
                <a:latin typeface="+mn-lt"/>
              </a:rPr>
              <a:t>who </a:t>
            </a:r>
            <a:r>
              <a:rPr lang="en-US" sz="3600" dirty="0">
                <a:latin typeface="+mn-lt"/>
              </a:rPr>
              <a:t>is alive and reigns</a:t>
            </a:r>
            <a:endParaRPr lang="en-GB" sz="3600" dirty="0">
              <a:latin typeface="+mn-lt"/>
            </a:endParaRPr>
          </a:p>
          <a:p>
            <a:r>
              <a:rPr lang="en-US" sz="3600" dirty="0">
                <a:latin typeface="+mn-lt"/>
              </a:rPr>
              <a:t>with you and the Holy Spirit,</a:t>
            </a:r>
            <a:endParaRPr lang="en-GB" sz="3600" dirty="0">
              <a:latin typeface="+mn-lt"/>
            </a:endParaRPr>
          </a:p>
          <a:p>
            <a:r>
              <a:rPr lang="en-US" sz="3600" dirty="0">
                <a:latin typeface="+mn-lt"/>
              </a:rPr>
              <a:t>one God, now and for ever. </a:t>
            </a:r>
            <a:r>
              <a:rPr lang="en-US" sz="3600" b="1" dirty="0">
                <a:latin typeface="+mn-lt"/>
              </a:rPr>
              <a:t>Amen.</a:t>
            </a:r>
            <a:endParaRPr lang="en-GB" sz="3600" dirty="0">
              <a:latin typeface="+mn-lt"/>
            </a:endParaRPr>
          </a:p>
        </p:txBody>
      </p:sp>
    </p:spTree>
    <p:extLst>
      <p:ext uri="{BB962C8B-B14F-4D97-AF65-F5344CB8AC3E}">
        <p14:creationId xmlns:p14="http://schemas.microsoft.com/office/powerpoint/2010/main" val="214288884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4" y="2409825"/>
            <a:ext cx="8424618" cy="80229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US" sz="4400" b="1" dirty="0" smtClean="0"/>
              <a:t>THE EASTER VIGIL</a:t>
            </a:r>
            <a:endParaRPr lang="en-GB" sz="4400" b="1" dirty="0"/>
          </a:p>
        </p:txBody>
      </p:sp>
    </p:spTree>
    <p:extLst>
      <p:ext uri="{BB962C8B-B14F-4D97-AF65-F5344CB8AC3E}">
        <p14:creationId xmlns:p14="http://schemas.microsoft.com/office/powerpoint/2010/main" val="4259060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9644686"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mn-lt"/>
              </a:rPr>
              <a:t>Bring </a:t>
            </a:r>
            <a:r>
              <a:rPr lang="en-US" sz="3600" dirty="0">
                <a:latin typeface="+mn-lt"/>
              </a:rPr>
              <a:t>us to those lasting joys </a:t>
            </a:r>
            <a:endParaRPr lang="en-US" sz="3600" dirty="0" smtClean="0">
              <a:latin typeface="+mn-lt"/>
            </a:endParaRPr>
          </a:p>
          <a:p>
            <a:r>
              <a:rPr lang="en-US" sz="3600" dirty="0" smtClean="0">
                <a:latin typeface="+mn-lt"/>
              </a:rPr>
              <a:t>which </a:t>
            </a:r>
            <a:r>
              <a:rPr lang="en-US" sz="3600" dirty="0">
                <a:latin typeface="+mn-lt"/>
              </a:rPr>
              <a:t>you have prepared for us</a:t>
            </a:r>
            <a:endParaRPr lang="en-GB" sz="3600" dirty="0">
              <a:latin typeface="+mn-lt"/>
            </a:endParaRPr>
          </a:p>
          <a:p>
            <a:r>
              <a:rPr lang="en-US" sz="3600" dirty="0">
                <a:latin typeface="+mn-lt"/>
              </a:rPr>
              <a:t>through the sacrifice of Christ our Passover; who lives and reigns with you and the Holy Spirit, </a:t>
            </a:r>
            <a:endParaRPr lang="en-US" sz="3600" dirty="0" smtClean="0">
              <a:latin typeface="+mn-lt"/>
            </a:endParaRPr>
          </a:p>
          <a:p>
            <a:r>
              <a:rPr lang="en-US" sz="3600" dirty="0" smtClean="0">
                <a:latin typeface="+mn-lt"/>
              </a:rPr>
              <a:t>one </a:t>
            </a:r>
            <a:r>
              <a:rPr lang="en-US" sz="3600" dirty="0">
                <a:latin typeface="+mn-lt"/>
              </a:rPr>
              <a:t>God, now and for ever. </a:t>
            </a:r>
            <a:r>
              <a:rPr lang="en-US" sz="3600" b="1" dirty="0">
                <a:latin typeface="+mn-lt"/>
              </a:rPr>
              <a:t>Amen</a:t>
            </a:r>
            <a:r>
              <a:rPr lang="en-US" sz="3600" b="1" dirty="0" smtClean="0">
                <a:latin typeface="+mn-lt"/>
              </a:rPr>
              <a:t>.</a:t>
            </a:r>
          </a:p>
          <a:p>
            <a:endParaRPr lang="en-US" sz="3600" b="1" dirty="0">
              <a:latin typeface="+mn-lt"/>
            </a:endParaRPr>
          </a:p>
          <a:p>
            <a:r>
              <a:rPr lang="en-US" sz="2400" dirty="0" smtClean="0">
                <a:solidFill>
                  <a:srgbClr val="C00000"/>
                </a:solidFill>
                <a:latin typeface="+mn-lt"/>
              </a:rPr>
              <a:t>Silence</a:t>
            </a:r>
            <a:endParaRPr lang="en-GB" sz="2400" dirty="0">
              <a:solidFill>
                <a:srgbClr val="C00000"/>
              </a:solidFill>
              <a:latin typeface="+mn-lt"/>
            </a:endParaRPr>
          </a:p>
        </p:txBody>
      </p:sp>
    </p:spTree>
    <p:extLst>
      <p:ext uri="{BB962C8B-B14F-4D97-AF65-F5344CB8AC3E}">
        <p14:creationId xmlns:p14="http://schemas.microsoft.com/office/powerpoint/2010/main" val="1960442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9644686"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mn-lt"/>
              </a:rPr>
              <a:t>Genesis 7:1-5, 11-18; 8:6-18; 9:8-13</a:t>
            </a:r>
            <a:endParaRPr lang="en-GB" sz="2400" dirty="0">
              <a:solidFill>
                <a:srgbClr val="C00000"/>
              </a:solidFill>
              <a:latin typeface="+mn-lt"/>
            </a:endParaRPr>
          </a:p>
          <a:p>
            <a:endParaRPr lang="en-US" sz="2400" dirty="0" smtClean="0">
              <a:solidFill>
                <a:srgbClr val="C00000"/>
              </a:solidFill>
              <a:latin typeface="+mn-lt"/>
            </a:endParaRPr>
          </a:p>
          <a:p>
            <a:r>
              <a:rPr lang="en-US" sz="2400" dirty="0" smtClean="0">
                <a:solidFill>
                  <a:srgbClr val="C00000"/>
                </a:solidFill>
                <a:latin typeface="+mn-lt"/>
              </a:rPr>
              <a:t>Psalm </a:t>
            </a:r>
            <a:r>
              <a:rPr lang="en-US" sz="2400" dirty="0">
                <a:solidFill>
                  <a:srgbClr val="C00000"/>
                </a:solidFill>
                <a:latin typeface="+mn-lt"/>
              </a:rPr>
              <a:t>46 </a:t>
            </a:r>
            <a:endParaRPr lang="en-US" sz="2400" dirty="0" smtClean="0">
              <a:solidFill>
                <a:srgbClr val="C00000"/>
              </a:solidFill>
              <a:latin typeface="+mn-lt"/>
            </a:endParaRPr>
          </a:p>
          <a:p>
            <a:endParaRPr lang="en-US" sz="2400" dirty="0">
              <a:solidFill>
                <a:srgbClr val="C00000"/>
              </a:solidFill>
              <a:latin typeface="+mn-lt"/>
            </a:endParaRPr>
          </a:p>
          <a:p>
            <a:r>
              <a:rPr lang="en-US" sz="2400" dirty="0" smtClean="0">
                <a:solidFill>
                  <a:srgbClr val="C00000"/>
                </a:solidFill>
                <a:latin typeface="+mn-lt"/>
              </a:rPr>
              <a:t>Refrain</a:t>
            </a:r>
          </a:p>
          <a:p>
            <a:endParaRPr lang="en-GB" sz="2400" dirty="0">
              <a:solidFill>
                <a:srgbClr val="C00000"/>
              </a:solidFill>
              <a:latin typeface="+mn-lt"/>
            </a:endParaRPr>
          </a:p>
          <a:p>
            <a:r>
              <a:rPr lang="en-US" sz="3600" dirty="0">
                <a:latin typeface="+mn-lt"/>
              </a:rPr>
              <a:t>In Baptism we died to sin.</a:t>
            </a:r>
            <a:endParaRPr lang="en-GB" sz="3600" dirty="0">
              <a:latin typeface="+mn-lt"/>
            </a:endParaRPr>
          </a:p>
          <a:p>
            <a:r>
              <a:rPr lang="en-US" sz="3600" b="1" dirty="0">
                <a:latin typeface="+mn-lt"/>
              </a:rPr>
              <a:t>In Christ we are raised to life.</a:t>
            </a:r>
            <a:endParaRPr lang="en-GB" sz="3600" dirty="0">
              <a:latin typeface="+mn-lt"/>
            </a:endParaRPr>
          </a:p>
        </p:txBody>
      </p:sp>
    </p:spTree>
    <p:extLst>
      <p:ext uri="{BB962C8B-B14F-4D97-AF65-F5344CB8AC3E}">
        <p14:creationId xmlns:p14="http://schemas.microsoft.com/office/powerpoint/2010/main" val="1865318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832206" y="650561"/>
            <a:ext cx="9644686" cy="464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2400" dirty="0" smtClean="0">
                <a:solidFill>
                  <a:srgbClr val="C00000"/>
                </a:solidFill>
                <a:latin typeface="+mn-lt"/>
              </a:rPr>
              <a:t>Collect</a:t>
            </a:r>
          </a:p>
          <a:p>
            <a:endParaRPr lang="en-GB" sz="2400" dirty="0">
              <a:solidFill>
                <a:srgbClr val="C00000"/>
              </a:solidFill>
              <a:latin typeface="+mn-lt"/>
            </a:endParaRPr>
          </a:p>
          <a:p>
            <a:r>
              <a:rPr lang="en-US" sz="3600" dirty="0">
                <a:latin typeface="+mn-lt"/>
              </a:rPr>
              <a:t>Let us pray. </a:t>
            </a:r>
            <a:endParaRPr lang="en-US" sz="3600" dirty="0" smtClean="0">
              <a:latin typeface="+mn-lt"/>
            </a:endParaRPr>
          </a:p>
          <a:p>
            <a:endParaRPr lang="en-US" sz="3200" dirty="0">
              <a:latin typeface="+mn-lt"/>
            </a:endParaRPr>
          </a:p>
          <a:p>
            <a:r>
              <a:rPr lang="en-US" sz="3600" dirty="0" smtClean="0">
                <a:latin typeface="+mn-lt"/>
              </a:rPr>
              <a:t>Faithful </a:t>
            </a:r>
            <a:r>
              <a:rPr lang="en-US" sz="3600" dirty="0">
                <a:latin typeface="+mn-lt"/>
              </a:rPr>
              <a:t>God,</a:t>
            </a:r>
            <a:endParaRPr lang="en-GB" sz="3600" dirty="0">
              <a:latin typeface="+mn-lt"/>
            </a:endParaRPr>
          </a:p>
          <a:p>
            <a:r>
              <a:rPr lang="en-US" sz="3600" dirty="0">
                <a:latin typeface="+mn-lt"/>
              </a:rPr>
              <a:t>in the waters of the flood</a:t>
            </a:r>
            <a:endParaRPr lang="en-GB" sz="3600" dirty="0">
              <a:latin typeface="+mn-lt"/>
            </a:endParaRPr>
          </a:p>
          <a:p>
            <a:r>
              <a:rPr lang="en-US" sz="3600" dirty="0">
                <a:latin typeface="+mn-lt"/>
              </a:rPr>
              <a:t>you pronounced judgement on sin</a:t>
            </a:r>
            <a:endParaRPr lang="en-GB" sz="3600" dirty="0">
              <a:latin typeface="+mn-lt"/>
            </a:endParaRPr>
          </a:p>
          <a:p>
            <a:r>
              <a:rPr lang="en-US" sz="3600" dirty="0">
                <a:latin typeface="+mn-lt"/>
              </a:rPr>
              <a:t>and proclaimed the steadfastness of your covenant love. </a:t>
            </a:r>
            <a:endParaRPr lang="en-US" sz="3600" dirty="0" smtClean="0">
              <a:latin typeface="+mn-lt"/>
            </a:endParaRPr>
          </a:p>
        </p:txBody>
      </p:sp>
    </p:spTree>
    <p:extLst>
      <p:ext uri="{BB962C8B-B14F-4D97-AF65-F5344CB8AC3E}">
        <p14:creationId xmlns:p14="http://schemas.microsoft.com/office/powerpoint/2010/main" val="3859683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2.xml><?xml version="1.0" encoding="utf-8"?>
<a:theme xmlns:a="http://schemas.openxmlformats.org/drawingml/2006/main" name="3573 MC Powerpoint – new bran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573 MC Powerpoint – new brand" id="{40FA8D40-8179-FD41-B856-9BC021558B60}" vid="{7A99158A-A386-0941-A99B-D287FA80D4AC}"/>
    </a:ext>
  </a:extLst>
</a:theme>
</file>

<file path=ppt/theme/theme3.xml><?xml version="1.0" encoding="utf-8"?>
<a:theme xmlns:a="http://schemas.openxmlformats.org/drawingml/2006/main" name="MC Section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7E88D43A-807D-3441-BDA7-18E05E2EA618}"/>
    </a:ext>
  </a:extLst>
</a:theme>
</file>

<file path=ppt/theme/theme4.xml><?xml version="1.0" encoding="utf-8"?>
<a:theme xmlns:a="http://schemas.openxmlformats.org/drawingml/2006/main" name="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5.xml><?xml version="1.0" encoding="utf-8"?>
<a:theme xmlns:a="http://schemas.openxmlformats.org/drawingml/2006/main" name="2_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1167</TotalTime>
  <Words>6077</Words>
  <Application>Microsoft Office PowerPoint</Application>
  <PresentationFormat>Widescreen</PresentationFormat>
  <Paragraphs>652</Paragraphs>
  <Slides>69</Slides>
  <Notes>69</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69</vt:i4>
      </vt:variant>
    </vt:vector>
  </HeadingPairs>
  <TitlesOfParts>
    <vt:vector size="80" baseType="lpstr">
      <vt:lpstr>Arial</vt:lpstr>
      <vt:lpstr>Calibri</vt:lpstr>
      <vt:lpstr>Calibri Light</vt:lpstr>
      <vt:lpstr>Franklin Gothic Book</vt:lpstr>
      <vt:lpstr>Franklin Gothic Medium</vt:lpstr>
      <vt:lpstr>Symbol</vt:lpstr>
      <vt:lpstr>1_MC text slide</vt:lpstr>
      <vt:lpstr>3573 MC Powerpoint – new brand</vt:lpstr>
      <vt:lpstr>MC Section slide</vt:lpstr>
      <vt:lpstr>MC text slide</vt:lpstr>
      <vt:lpstr>2_MC text slide</vt:lpstr>
      <vt:lpstr>PowerPoint Presentation</vt:lpstr>
      <vt:lpstr>THE EASTER VIGIL</vt:lpstr>
      <vt:lpstr>THE VIGIL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SERVICE OF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REAFFIRMATION  OF BAPTISM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EASTER VIGIL</vt:lpstr>
    </vt:vector>
  </TitlesOfParts>
  <Company>The Methodist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Morrell</dc:creator>
  <cp:lastModifiedBy>Rebecca Goldsmith</cp:lastModifiedBy>
  <cp:revision>77</cp:revision>
  <dcterms:created xsi:type="dcterms:W3CDTF">2022-11-15T14:42:56Z</dcterms:created>
  <dcterms:modified xsi:type="dcterms:W3CDTF">2023-11-07T09:58:12Z</dcterms:modified>
</cp:coreProperties>
</file>