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257" r:id="rId6"/>
    <p:sldId id="260" r:id="rId7"/>
    <p:sldId id="261" r:id="rId8"/>
    <p:sldId id="302" r:id="rId9"/>
    <p:sldId id="304" r:id="rId10"/>
    <p:sldId id="307" r:id="rId11"/>
    <p:sldId id="308" r:id="rId12"/>
    <p:sldId id="309" r:id="rId13"/>
    <p:sldId id="310" r:id="rId14"/>
    <p:sldId id="311" r:id="rId15"/>
    <p:sldId id="327" r:id="rId16"/>
    <p:sldId id="329" r:id="rId17"/>
    <p:sldId id="303" r:id="rId18"/>
    <p:sldId id="301" r:id="rId19"/>
    <p:sldId id="322" r:id="rId20"/>
    <p:sldId id="306" r:id="rId21"/>
    <p:sldId id="330" r:id="rId22"/>
    <p:sldId id="312" r:id="rId23"/>
    <p:sldId id="323" r:id="rId24"/>
    <p:sldId id="314" r:id="rId25"/>
    <p:sldId id="331" r:id="rId26"/>
    <p:sldId id="332" r:id="rId27"/>
    <p:sldId id="315" r:id="rId28"/>
    <p:sldId id="316" r:id="rId29"/>
    <p:sldId id="317" r:id="rId30"/>
    <p:sldId id="318" r:id="rId31"/>
    <p:sldId id="319" r:id="rId32"/>
    <p:sldId id="325" r:id="rId33"/>
    <p:sldId id="320" r:id="rId34"/>
    <p:sldId id="321" r:id="rId35"/>
    <p:sldId id="324" r:id="rId36"/>
    <p:sldId id="32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8" userDrawn="1">
          <p15:clr>
            <a:srgbClr val="A4A3A4"/>
          </p15:clr>
        </p15:guide>
        <p15:guide id="2" pos="5155" userDrawn="1">
          <p15:clr>
            <a:srgbClr val="A4A3A4"/>
          </p15:clr>
        </p15:guide>
        <p15:guide id="3" pos="7129" userDrawn="1">
          <p15:clr>
            <a:srgbClr val="A4A3A4"/>
          </p15:clr>
        </p15:guide>
        <p15:guide id="4" pos="2547" userDrawn="1">
          <p15:clr>
            <a:srgbClr val="A4A3A4"/>
          </p15:clr>
        </p15:guide>
        <p15:guide id="5" pos="529" userDrawn="1">
          <p15:clr>
            <a:srgbClr val="A4A3A4"/>
          </p15:clr>
        </p15:guide>
        <p15:guide id="6" pos="3840" userDrawn="1">
          <p15:clr>
            <a:srgbClr val="A4A3A4"/>
          </p15:clr>
        </p15:guide>
        <p15:guide id="7" orient="horz" pos="34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3E3"/>
    <a:srgbClr val="F6A117"/>
    <a:srgbClr val="0B4FA3"/>
    <a:srgbClr val="F0A220"/>
    <a:srgbClr val="1E49B7"/>
    <a:srgbClr val="FAB3CF"/>
    <a:srgbClr val="182B4D"/>
    <a:srgbClr val="FF83CC"/>
    <a:srgbClr val="FF00FF"/>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7"/>
    <p:restoredTop sz="94674"/>
  </p:normalViewPr>
  <p:slideViewPr>
    <p:cSldViewPr snapToGrid="0" snapToObjects="1" showGuides="1">
      <p:cViewPr varScale="1">
        <p:scale>
          <a:sx n="105" d="100"/>
          <a:sy n="105" d="100"/>
        </p:scale>
        <p:origin x="1188" y="114"/>
      </p:cViewPr>
      <p:guideLst>
        <p:guide orient="horz" pos="3978"/>
        <p:guide pos="5155"/>
        <p:guide pos="7129"/>
        <p:guide pos="2547"/>
        <p:guide pos="529"/>
        <p:guide pos="3840"/>
        <p:guide orient="horz" pos="346"/>
      </p:guideLst>
    </p:cSldViewPr>
  </p:slideViewPr>
  <p:notesTextViewPr>
    <p:cViewPr>
      <p:scale>
        <a:sx n="1" d="1"/>
        <a:sy n="1" d="1"/>
      </p:scale>
      <p:origin x="0" y="0"/>
    </p:cViewPr>
  </p:notesTextViewPr>
  <p:notesViewPr>
    <p:cSldViewPr snapToGrid="0" snapToObjects="1">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4697D-4FD5-5D42-8108-B988F100FCC5}"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90B08-9552-D645-AFC1-D91F80E0E337}" type="slidenum">
              <a:rPr lang="en-US" smtClean="0"/>
              <a:t>‹#›</a:t>
            </a:fld>
            <a:endParaRPr lang="en-US"/>
          </a:p>
        </p:txBody>
      </p:sp>
    </p:spTree>
    <p:extLst>
      <p:ext uri="{BB962C8B-B14F-4D97-AF65-F5344CB8AC3E}">
        <p14:creationId xmlns:p14="http://schemas.microsoft.com/office/powerpoint/2010/main" val="394325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1990 WGRG, Iona Community, Glasgow, G2 3DH. wgrg.co.uk  (CCLI)</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3</a:t>
            </a:fld>
            <a:endParaRPr lang="en-US"/>
          </a:p>
        </p:txBody>
      </p:sp>
    </p:spTree>
    <p:extLst>
      <p:ext uri="{BB962C8B-B14F-4D97-AF65-F5344CB8AC3E}">
        <p14:creationId xmlns:p14="http://schemas.microsoft.com/office/powerpoint/2010/main" val="314167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1953, renewed 1981 The Hymn</a:t>
            </a:r>
            <a:r>
              <a:rPr lang="en-GB" baseline="0" dirty="0" smtClean="0"/>
              <a:t> Society in the United States and Canada. </a:t>
            </a:r>
            <a:r>
              <a:rPr lang="en-GB" baseline="0" smtClean="0"/>
              <a:t>Administered </a:t>
            </a:r>
            <a:r>
              <a:rPr lang="en-GB" baseline="0" dirty="0" smtClean="0"/>
              <a:t>by Hope Publishing Company, Carol Stream, IL 60188 USA. (One Licence) </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30</a:t>
            </a:fld>
            <a:endParaRPr lang="en-US"/>
          </a:p>
        </p:txBody>
      </p:sp>
    </p:spTree>
    <p:extLst>
      <p:ext uri="{BB962C8B-B14F-4D97-AF65-F5344CB8AC3E}">
        <p14:creationId xmlns:p14="http://schemas.microsoft.com/office/powerpoint/2010/main" val="13626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INSERT CCLI OR ONE LICENCE</a:t>
            </a:r>
            <a:r>
              <a:rPr lang="en-GB" baseline="0" dirty="0" smtClean="0"/>
              <a:t> NUMBERS HERE IF NECESSARY</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33</a:t>
            </a:fld>
            <a:endParaRPr lang="en-US"/>
          </a:p>
        </p:txBody>
      </p:sp>
    </p:spTree>
    <p:extLst>
      <p:ext uri="{BB962C8B-B14F-4D97-AF65-F5344CB8AC3E}">
        <p14:creationId xmlns:p14="http://schemas.microsoft.com/office/powerpoint/2010/main" val="348354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1989 WGRG, Iona Community, Glasgow, G2 3DH. wgrg.co.uk  (CCLI)</a:t>
            </a:r>
          </a:p>
          <a:p>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5</a:t>
            </a:fld>
            <a:endParaRPr lang="en-US"/>
          </a:p>
        </p:txBody>
      </p:sp>
    </p:spTree>
    <p:extLst>
      <p:ext uri="{BB962C8B-B14F-4D97-AF65-F5344CB8AC3E}">
        <p14:creationId xmlns:p14="http://schemas.microsoft.com/office/powerpoint/2010/main" val="45851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Elizabet</a:t>
            </a:r>
            <a:r>
              <a:rPr lang="en-GB" baseline="0" smtClean="0"/>
              <a:t>h from Tanzania © The Trustees for Methodist Church Purposes</a:t>
            </a:r>
            <a:endParaRPr lang="en-GB"/>
          </a:p>
        </p:txBody>
      </p:sp>
      <p:sp>
        <p:nvSpPr>
          <p:cNvPr id="4" name="Slide Number Placeholder 3"/>
          <p:cNvSpPr>
            <a:spLocks noGrp="1"/>
          </p:cNvSpPr>
          <p:nvPr>
            <p:ph type="sldNum" sz="quarter" idx="10"/>
          </p:nvPr>
        </p:nvSpPr>
        <p:spPr/>
        <p:txBody>
          <a:bodyPr/>
          <a:lstStyle/>
          <a:p>
            <a:fld id="{C0F90B08-9552-D645-AFC1-D91F80E0E337}" type="slidenum">
              <a:rPr lang="en-US" smtClean="0"/>
              <a:t>13</a:t>
            </a:fld>
            <a:endParaRPr lang="en-US"/>
          </a:p>
        </p:txBody>
      </p:sp>
    </p:spTree>
    <p:extLst>
      <p:ext uri="{BB962C8B-B14F-4D97-AF65-F5344CB8AC3E}">
        <p14:creationId xmlns:p14="http://schemas.microsoft.com/office/powerpoint/2010/main" val="296928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1999, Kevin</a:t>
            </a:r>
            <a:r>
              <a:rPr lang="en-GB" baseline="0" dirty="0" smtClean="0"/>
              <a:t> Mayhew Ltd, </a:t>
            </a:r>
            <a:r>
              <a:rPr lang="en-GB" baseline="0" dirty="0" err="1" smtClean="0"/>
              <a:t>Buxhall</a:t>
            </a:r>
            <a:r>
              <a:rPr lang="en-GB" baseline="0" dirty="0" smtClean="0"/>
              <a:t>, Stowmarket, Suffolk, IP14 3BW. (CCLI) </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14</a:t>
            </a:fld>
            <a:endParaRPr lang="en-US"/>
          </a:p>
        </p:txBody>
      </p:sp>
    </p:spTree>
    <p:extLst>
      <p:ext uri="{BB962C8B-B14F-4D97-AF65-F5344CB8AC3E}">
        <p14:creationId xmlns:p14="http://schemas.microsoft.com/office/powerpoint/2010/main" val="318500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George Loveless </a:t>
            </a:r>
            <a:r>
              <a:rPr lang="en-GB" baseline="0" smtClean="0"/>
              <a:t> </a:t>
            </a:r>
            <a:r>
              <a:rPr lang="en-GB" sz="1200" b="0" i="0" kern="1200" smtClean="0">
                <a:solidFill>
                  <a:schemeClr val="tx1"/>
                </a:solidFill>
                <a:effectLst/>
                <a:latin typeface="+mn-lt"/>
                <a:ea typeface="+mn-ea"/>
                <a:cs typeface="+mn-cs"/>
              </a:rPr>
              <a:t>(1797 – 1874), Tolpuddle</a:t>
            </a:r>
            <a:r>
              <a:rPr lang="en-GB" sz="1200" b="0" i="0" kern="1200" baseline="0" smtClean="0">
                <a:solidFill>
                  <a:schemeClr val="tx1"/>
                </a:solidFill>
                <a:effectLst/>
                <a:latin typeface="+mn-lt"/>
                <a:ea typeface="+mn-ea"/>
                <a:cs typeface="+mn-cs"/>
              </a:rPr>
              <a:t> Martyr</a:t>
            </a:r>
            <a:r>
              <a:rPr lang="en-GB" sz="1200" b="0" i="0" kern="1200" smtClean="0">
                <a:solidFill>
                  <a:schemeClr val="tx1"/>
                </a:solidFill>
                <a:effectLst/>
                <a:latin typeface="+mn-lt"/>
                <a:ea typeface="+mn-ea"/>
                <a:cs typeface="+mn-cs"/>
              </a:rPr>
              <a:t> </a:t>
            </a:r>
            <a:r>
              <a:rPr lang="en-GB" baseline="0" smtClean="0"/>
              <a:t> </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17</a:t>
            </a:fld>
            <a:endParaRPr lang="en-US"/>
          </a:p>
        </p:txBody>
      </p:sp>
    </p:spTree>
    <p:extLst>
      <p:ext uri="{BB962C8B-B14F-4D97-AF65-F5344CB8AC3E}">
        <p14:creationId xmlns:p14="http://schemas.microsoft.com/office/powerpoint/2010/main" val="224007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Public</a:t>
            </a:r>
            <a:r>
              <a:rPr lang="en-GB" baseline="0" dirty="0" smtClean="0"/>
              <a:t> domain. </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18</a:t>
            </a:fld>
            <a:endParaRPr lang="en-US"/>
          </a:p>
        </p:txBody>
      </p:sp>
    </p:spTree>
    <p:extLst>
      <p:ext uri="{BB962C8B-B14F-4D97-AF65-F5344CB8AC3E}">
        <p14:creationId xmlns:p14="http://schemas.microsoft.com/office/powerpoint/2010/main" val="14440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Edith with Cocoa Beans © FairTrade/Chris</a:t>
            </a:r>
            <a:r>
              <a:rPr lang="en-GB" baseline="0" smtClean="0"/>
              <a:t> Terry</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21</a:t>
            </a:fld>
            <a:endParaRPr lang="en-US"/>
          </a:p>
        </p:txBody>
      </p:sp>
    </p:spTree>
    <p:extLst>
      <p:ext uri="{BB962C8B-B14F-4D97-AF65-F5344CB8AC3E}">
        <p14:creationId xmlns:p14="http://schemas.microsoft.com/office/powerpoint/2010/main" val="42691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1996</a:t>
            </a:r>
            <a:r>
              <a:rPr lang="en-GB" baseline="0" dirty="0" smtClean="0"/>
              <a:t> The Pilgrim Press, 700 Prospect Avenue East, Cleveland OH 44115-1000 USA  (One Licence)</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22</a:t>
            </a:fld>
            <a:endParaRPr lang="en-US"/>
          </a:p>
        </p:txBody>
      </p:sp>
    </p:spTree>
    <p:extLst>
      <p:ext uri="{BB962C8B-B14F-4D97-AF65-F5344CB8AC3E}">
        <p14:creationId xmlns:p14="http://schemas.microsoft.com/office/powerpoint/2010/main" val="103173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 Methodist</a:t>
            </a:r>
            <a:r>
              <a:rPr lang="en-GB" baseline="0" smtClean="0"/>
              <a:t> Women in Britain</a:t>
            </a:r>
            <a:endParaRPr lang="en-GB" dirty="0"/>
          </a:p>
        </p:txBody>
      </p:sp>
      <p:sp>
        <p:nvSpPr>
          <p:cNvPr id="4" name="Slide Number Placeholder 3"/>
          <p:cNvSpPr>
            <a:spLocks noGrp="1"/>
          </p:cNvSpPr>
          <p:nvPr>
            <p:ph type="sldNum" sz="quarter" idx="10"/>
          </p:nvPr>
        </p:nvSpPr>
        <p:spPr/>
        <p:txBody>
          <a:bodyPr/>
          <a:lstStyle/>
          <a:p>
            <a:fld id="{C0F90B08-9552-D645-AFC1-D91F80E0E337}" type="slidenum">
              <a:rPr lang="en-US" smtClean="0"/>
              <a:t>23</a:t>
            </a:fld>
            <a:endParaRPr lang="en-US"/>
          </a:p>
        </p:txBody>
      </p:sp>
    </p:spTree>
    <p:extLst>
      <p:ext uri="{BB962C8B-B14F-4D97-AF65-F5344CB8AC3E}">
        <p14:creationId xmlns:p14="http://schemas.microsoft.com/office/powerpoint/2010/main" val="343171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C1CD-08DD-1C4B-8D60-708CCEEDA5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FB6A8E8-6716-8845-9938-712E8134D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453E865-27EF-1649-A108-594812ED7479}"/>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5" name="Footer Placeholder 4">
            <a:extLst>
              <a:ext uri="{FF2B5EF4-FFF2-40B4-BE49-F238E27FC236}">
                <a16:creationId xmlns:a16="http://schemas.microsoft.com/office/drawing/2014/main" id="{AD0C61B7-0387-094A-BB2B-05D0AB318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FD744-C78F-E24E-87D1-28995C819765}"/>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388263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E2DC-E645-C645-BC42-39778E549E1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E7FCB5-198D-154E-B715-5E3751E785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1FD3B2-0B1B-8349-806B-BB8A02997ABF}"/>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5" name="Footer Placeholder 4">
            <a:extLst>
              <a:ext uri="{FF2B5EF4-FFF2-40B4-BE49-F238E27FC236}">
                <a16:creationId xmlns:a16="http://schemas.microsoft.com/office/drawing/2014/main" id="{560F601E-6793-CC45-83D0-0D38CA5ED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4B7F1-DAC4-1D44-81C2-FDD6043E2701}"/>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28615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00A2E-1674-DF43-8F62-90113868597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6C1E99-FD68-6C42-8185-3F5FAA971F3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F226EE-3C38-174F-B804-5A92422C0D77}"/>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5" name="Footer Placeholder 4">
            <a:extLst>
              <a:ext uri="{FF2B5EF4-FFF2-40B4-BE49-F238E27FC236}">
                <a16:creationId xmlns:a16="http://schemas.microsoft.com/office/drawing/2014/main" id="{BF490D0F-5269-2C4F-94D1-28D760E70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31914-0BF3-214D-971E-498F20EE96C9}"/>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52389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B75D-C31B-E74E-90C3-63AF0370A2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A3C6C6-1A4E-7340-B819-BB599CBCA0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7B42A0-1AC8-F047-B02F-D0CCA0580DC1}"/>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5" name="Footer Placeholder 4">
            <a:extLst>
              <a:ext uri="{FF2B5EF4-FFF2-40B4-BE49-F238E27FC236}">
                <a16:creationId xmlns:a16="http://schemas.microsoft.com/office/drawing/2014/main" id="{822DDE16-40DA-7A4D-BFE8-99E909CE6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8322D-801C-CA4A-956F-5B47578D5416}"/>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562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953-8E91-A245-9594-5FE6AAA460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6A4102F-3F8A-E947-BC61-14A6438A0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512B15-9907-7A4F-80CA-3EBBF056D736}"/>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5" name="Footer Placeholder 4">
            <a:extLst>
              <a:ext uri="{FF2B5EF4-FFF2-40B4-BE49-F238E27FC236}">
                <a16:creationId xmlns:a16="http://schemas.microsoft.com/office/drawing/2014/main" id="{204F043A-2D04-0545-AF97-6A32E7F30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ECD46-731A-9942-BF41-E49BE668C775}"/>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69169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73D9-A013-FA40-B725-6B71D03308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648FDC-21CC-6540-B9B0-AE5BC6C501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53E85E6-3F16-2945-81BD-E072563BF3D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A6C6401-734C-734D-8AB6-848F185DA582}"/>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6" name="Footer Placeholder 5">
            <a:extLst>
              <a:ext uri="{FF2B5EF4-FFF2-40B4-BE49-F238E27FC236}">
                <a16:creationId xmlns:a16="http://schemas.microsoft.com/office/drawing/2014/main" id="{D5FE623F-AC48-0348-8DE5-43018DAD0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BDB2D-5594-A54F-B664-87AACE685BF9}"/>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409644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C0A3-66BA-C941-98AD-A1AF70A5E29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368987-C5A2-5A44-8882-ADE8A33299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6319F7A-0455-5A43-B4AF-2EBD8508C9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E35FBD7-086A-B445-B9E2-D5CB0FDFE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5E8AE3-572F-3341-9C1D-FA18706422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19685D6-BA08-C448-BBC9-823776BFD5A4}"/>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8" name="Footer Placeholder 7">
            <a:extLst>
              <a:ext uri="{FF2B5EF4-FFF2-40B4-BE49-F238E27FC236}">
                <a16:creationId xmlns:a16="http://schemas.microsoft.com/office/drawing/2014/main" id="{7DD44204-2CDC-B24A-B5D7-9D34BB392E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C487A-E24F-494E-8EC6-4808F301A50B}"/>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428978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614E-7A5D-0C45-BE73-8BD1692A53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E7A4B74-9467-E74F-BD07-0C9ED18C7E37}"/>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4" name="Footer Placeholder 3">
            <a:extLst>
              <a:ext uri="{FF2B5EF4-FFF2-40B4-BE49-F238E27FC236}">
                <a16:creationId xmlns:a16="http://schemas.microsoft.com/office/drawing/2014/main" id="{822D5F10-3FEA-DB4E-8157-C86E8C0AE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15B76F-89F3-6A41-88E7-B6CF6D8D89F8}"/>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27841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7E109-E799-F346-BF24-5F04330731BC}"/>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3" name="Footer Placeholder 2">
            <a:extLst>
              <a:ext uri="{FF2B5EF4-FFF2-40B4-BE49-F238E27FC236}">
                <a16:creationId xmlns:a16="http://schemas.microsoft.com/office/drawing/2014/main" id="{7C4AE20C-2E5F-0242-9B8F-EE7EEC753D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0F593D-FAB2-9341-B057-AAD230FB3870}"/>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220644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B2A9-0961-B944-A6B0-1660675445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BC8A2C0-C92D-2A41-ACC4-00BE103D6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20AC64F-F1A0-364B-AA85-1B6B7EC14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5DAA9B-525A-0C4E-95EE-7A724AC61C00}"/>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6" name="Footer Placeholder 5">
            <a:extLst>
              <a:ext uri="{FF2B5EF4-FFF2-40B4-BE49-F238E27FC236}">
                <a16:creationId xmlns:a16="http://schemas.microsoft.com/office/drawing/2014/main" id="{D0AA8382-9D99-2144-BE38-520C403E2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71383-CA2A-BF49-B596-1A4F6156D69E}"/>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119745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FAC3-54B2-404C-B02D-FB5AB25ED2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E8C2FEB-0799-C342-B7F9-032742EE4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EDBAC1-8436-9143-BA75-51BA4D4E2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41F04C-1287-1847-B6E9-58D4F5D14265}"/>
              </a:ext>
            </a:extLst>
          </p:cNvPr>
          <p:cNvSpPr>
            <a:spLocks noGrp="1"/>
          </p:cNvSpPr>
          <p:nvPr>
            <p:ph type="dt" sz="half" idx="10"/>
          </p:nvPr>
        </p:nvSpPr>
        <p:spPr/>
        <p:txBody>
          <a:bodyPr/>
          <a:lstStyle/>
          <a:p>
            <a:fld id="{48DB7C09-6482-3A41-9AA0-2C2983885E62}" type="datetimeFigureOut">
              <a:rPr lang="en-US" smtClean="0"/>
              <a:t>2/8/2024</a:t>
            </a:fld>
            <a:endParaRPr lang="en-US"/>
          </a:p>
        </p:txBody>
      </p:sp>
      <p:sp>
        <p:nvSpPr>
          <p:cNvPr id="6" name="Footer Placeholder 5">
            <a:extLst>
              <a:ext uri="{FF2B5EF4-FFF2-40B4-BE49-F238E27FC236}">
                <a16:creationId xmlns:a16="http://schemas.microsoft.com/office/drawing/2014/main" id="{05DC3082-DF1E-E74C-851C-1C8E0962F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163D9-E6E8-7541-9168-91098B3BA0FF}"/>
              </a:ext>
            </a:extLst>
          </p:cNvPr>
          <p:cNvSpPr>
            <a:spLocks noGrp="1"/>
          </p:cNvSpPr>
          <p:nvPr>
            <p:ph type="sldNum" sz="quarter" idx="12"/>
          </p:nvPr>
        </p:nvSpPr>
        <p:spPr/>
        <p:txBody>
          <a:bodyPr/>
          <a:lstStyle/>
          <a:p>
            <a:fld id="{D6B02222-1B9A-074E-BEE0-0F791849150B}" type="slidenum">
              <a:rPr lang="en-US" smtClean="0"/>
              <a:t>‹#›</a:t>
            </a:fld>
            <a:endParaRPr lang="en-US"/>
          </a:p>
        </p:txBody>
      </p:sp>
    </p:spTree>
    <p:extLst>
      <p:ext uri="{BB962C8B-B14F-4D97-AF65-F5344CB8AC3E}">
        <p14:creationId xmlns:p14="http://schemas.microsoft.com/office/powerpoint/2010/main" val="329259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622C7-B365-0846-BC50-DF02F37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F0210C-1DD4-494F-8575-F8080D338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F28ACE-42BA-F441-AE35-360081CEF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B7C09-6482-3A41-9AA0-2C2983885E62}" type="datetimeFigureOut">
              <a:rPr lang="en-US" smtClean="0"/>
              <a:t>2/8/2024</a:t>
            </a:fld>
            <a:endParaRPr lang="en-US"/>
          </a:p>
        </p:txBody>
      </p:sp>
      <p:sp>
        <p:nvSpPr>
          <p:cNvPr id="5" name="Footer Placeholder 4">
            <a:extLst>
              <a:ext uri="{FF2B5EF4-FFF2-40B4-BE49-F238E27FC236}">
                <a16:creationId xmlns:a16="http://schemas.microsoft.com/office/drawing/2014/main" id="{ED36ACC4-8519-E745-B2D5-B75D964BB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2BA72E-84F3-F649-9673-A670254D7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02222-1B9A-074E-BEE0-0F791849150B}" type="slidenum">
              <a:rPr lang="en-US" smtClean="0"/>
              <a:t>‹#›</a:t>
            </a:fld>
            <a:endParaRPr lang="en-US"/>
          </a:p>
        </p:txBody>
      </p:sp>
    </p:spTree>
    <p:extLst>
      <p:ext uri="{BB962C8B-B14F-4D97-AF65-F5344CB8AC3E}">
        <p14:creationId xmlns:p14="http://schemas.microsoft.com/office/powerpoint/2010/main" val="113268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1" y="-72189"/>
            <a:ext cx="12215051" cy="6930189"/>
          </a:xfrm>
          <a:prstGeom prst="rect">
            <a:avLst/>
          </a:prstGeom>
        </p:spPr>
      </p:pic>
    </p:spTree>
    <p:extLst>
      <p:ext uri="{BB962C8B-B14F-4D97-AF65-F5344CB8AC3E}">
        <p14:creationId xmlns:p14="http://schemas.microsoft.com/office/powerpoint/2010/main" val="95776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have not shared our resources, causing famines</a:t>
            </a:r>
            <a:r>
              <a:rPr lang="en-GB" sz="3600" dirty="0" smtClean="0">
                <a:solidFill>
                  <a:schemeClr val="tx1">
                    <a:lumMod val="95000"/>
                    <a:lumOff val="5000"/>
                  </a:schemeClr>
                </a:solidFill>
                <a:latin typeface="Arial" panose="020B0604020202020204" pitchFamily="34" charset="0"/>
                <a:ea typeface="Roboto" panose="02000000000000000000" pitchFamily="2" charset="0"/>
              </a:rPr>
              <a:t>, hardship </a:t>
            </a:r>
            <a:r>
              <a:rPr lang="en-GB" sz="3600" dirty="0">
                <a:solidFill>
                  <a:schemeClr val="tx1">
                    <a:lumMod val="95000"/>
                    <a:lumOff val="5000"/>
                  </a:schemeClr>
                </a:solidFill>
                <a:latin typeface="Arial" panose="020B0604020202020204" pitchFamily="34" charset="0"/>
                <a:ea typeface="Roboto" panose="02000000000000000000" pitchFamily="2" charset="0"/>
              </a:rPr>
              <a:t>and wars. We have ignored cries for help.</a:t>
            </a:r>
            <a:r>
              <a:rPr lang="en-GB" sz="3600" dirty="0" smtClean="0">
                <a:solidFill>
                  <a:schemeClr val="tx1">
                    <a:lumMod val="95000"/>
                    <a:lumOff val="5000"/>
                  </a:schemeClr>
                </a:solidFill>
                <a:latin typeface="Arial" panose="020B0604020202020204" pitchFamily="34" charset="0"/>
                <a:ea typeface="Roboto" panose="02000000000000000000" pitchFamily="2" charset="0"/>
              </a:rPr>
              <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Teach us to live not by our values</a:t>
            </a:r>
            <a:r>
              <a:rPr lang="en-GB" sz="3600" b="1">
                <a:solidFill>
                  <a:schemeClr val="tx1">
                    <a:lumMod val="95000"/>
                    <a:lumOff val="5000"/>
                  </a:schemeClr>
                </a:solidFill>
                <a:latin typeface="Arial" panose="020B0604020202020204" pitchFamily="34" charset="0"/>
                <a:ea typeface="Roboto" panose="02000000000000000000" pitchFamily="2" charset="0"/>
              </a:rPr>
              <a:t>, </a:t>
            </a:r>
            <a:r>
              <a:rPr lang="en-GB" sz="3600" b="1" smtClean="0">
                <a:solidFill>
                  <a:schemeClr val="tx1">
                    <a:lumMod val="95000"/>
                    <a:lumOff val="5000"/>
                  </a:schemeClr>
                </a:solidFill>
                <a:latin typeface="Arial" panose="020B0604020202020204" pitchFamily="34" charset="0"/>
                <a:ea typeface="Roboto" panose="02000000000000000000" pitchFamily="2" charset="0"/>
              </a:rPr>
              <a:t/>
            </a:r>
            <a:br>
              <a:rPr lang="en-GB" sz="3600" b="1" smtClean="0">
                <a:solidFill>
                  <a:schemeClr val="tx1">
                    <a:lumMod val="95000"/>
                    <a:lumOff val="5000"/>
                  </a:schemeClr>
                </a:solidFill>
                <a:latin typeface="Arial" panose="020B0604020202020204" pitchFamily="34" charset="0"/>
                <a:ea typeface="Roboto" panose="02000000000000000000" pitchFamily="2" charset="0"/>
              </a:rPr>
            </a:br>
            <a:r>
              <a:rPr lang="en-GB" sz="3600" b="1" smtClean="0">
                <a:solidFill>
                  <a:schemeClr val="tx1">
                    <a:lumMod val="95000"/>
                    <a:lumOff val="5000"/>
                  </a:schemeClr>
                </a:solidFill>
                <a:latin typeface="Arial" panose="020B0604020202020204" pitchFamily="34" charset="0"/>
                <a:ea typeface="Roboto" panose="02000000000000000000" pitchFamily="2" charset="0"/>
              </a:rPr>
              <a:t>but </a:t>
            </a:r>
            <a:r>
              <a:rPr lang="en-GB" sz="3600" b="1" dirty="0">
                <a:solidFill>
                  <a:schemeClr val="tx1">
                    <a:lumMod val="95000"/>
                    <a:lumOff val="5000"/>
                  </a:schemeClr>
                </a:solidFill>
                <a:latin typeface="Arial" panose="020B0604020202020204" pitchFamily="34" charset="0"/>
                <a:ea typeface="Roboto" panose="02000000000000000000" pitchFamily="2" charset="0"/>
              </a:rPr>
              <a:t>by yours.</a:t>
            </a:r>
          </a:p>
        </p:txBody>
      </p:sp>
    </p:spTree>
    <p:extLst>
      <p:ext uri="{BB962C8B-B14F-4D97-AF65-F5344CB8AC3E}">
        <p14:creationId xmlns:p14="http://schemas.microsoft.com/office/powerpoint/2010/main" val="153255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smtClean="0">
                <a:solidFill>
                  <a:schemeClr val="tx1">
                    <a:lumMod val="95000"/>
                    <a:lumOff val="5000"/>
                  </a:schemeClr>
                </a:solidFill>
                <a:latin typeface="Arial" panose="020B0604020202020204" pitchFamily="34" charset="0"/>
                <a:ea typeface="Roboto" panose="02000000000000000000" pitchFamily="2" charset="0"/>
              </a:rPr>
              <a:t>Forgive </a:t>
            </a:r>
            <a:r>
              <a:rPr lang="en-GB" sz="3600" dirty="0">
                <a:solidFill>
                  <a:schemeClr val="tx1">
                    <a:lumMod val="95000"/>
                    <a:lumOff val="5000"/>
                  </a:schemeClr>
                </a:solidFill>
                <a:latin typeface="Arial" panose="020B0604020202020204" pitchFamily="34" charset="0"/>
                <a:ea typeface="Roboto" panose="02000000000000000000" pitchFamily="2" charset="0"/>
              </a:rPr>
              <a:t>us, Resurrecting God. Help us to revive your world</a:t>
            </a:r>
            <a:r>
              <a:rPr lang="en-GB" sz="3600" dirty="0" smtClean="0">
                <a:solidFill>
                  <a:schemeClr val="tx1">
                    <a:lumMod val="95000"/>
                    <a:lumOff val="5000"/>
                  </a:schemeClr>
                </a:solidFill>
                <a:latin typeface="Arial" panose="020B0604020202020204" pitchFamily="34" charset="0"/>
                <a:ea typeface="Roboto" panose="02000000000000000000" pitchFamily="2" charset="0"/>
              </a:rPr>
              <a:t>, to </a:t>
            </a:r>
            <a:r>
              <a:rPr lang="en-GB" sz="3600" dirty="0">
                <a:solidFill>
                  <a:schemeClr val="tx1">
                    <a:lumMod val="95000"/>
                    <a:lumOff val="5000"/>
                  </a:schemeClr>
                </a:solidFill>
                <a:latin typeface="Arial" panose="020B0604020202020204" pitchFamily="34" charset="0"/>
                <a:ea typeface="Roboto" panose="02000000000000000000" pitchFamily="2" charset="0"/>
              </a:rPr>
              <a:t>find better ways to live in peace and harmony. Speak </a:t>
            </a:r>
            <a:r>
              <a:rPr lang="en-GB" sz="3600" dirty="0" smtClean="0">
                <a:solidFill>
                  <a:schemeClr val="tx1">
                    <a:lumMod val="95000"/>
                    <a:lumOff val="5000"/>
                  </a:schemeClr>
                </a:solidFill>
                <a:latin typeface="Arial" panose="020B0604020202020204" pitchFamily="34" charset="0"/>
                <a:ea typeface="Roboto" panose="02000000000000000000" pitchFamily="2" charset="0"/>
              </a:rPr>
              <a:t>to us </a:t>
            </a:r>
            <a:r>
              <a:rPr lang="en-GB" sz="3600" dirty="0">
                <a:solidFill>
                  <a:schemeClr val="tx1">
                    <a:lumMod val="95000"/>
                    <a:lumOff val="5000"/>
                  </a:schemeClr>
                </a:solidFill>
                <a:latin typeface="Arial" panose="020B0604020202020204" pitchFamily="34" charset="0"/>
                <a:ea typeface="Roboto" panose="02000000000000000000" pitchFamily="2" charset="0"/>
              </a:rPr>
              <a:t>through this joyful season and fill us with greater </a:t>
            </a:r>
            <a:r>
              <a:rPr lang="en-GB" sz="3600" dirty="0" smtClean="0">
                <a:solidFill>
                  <a:schemeClr val="tx1">
                    <a:lumMod val="95000"/>
                    <a:lumOff val="5000"/>
                  </a:schemeClr>
                </a:solidFill>
                <a:latin typeface="Arial" panose="020B0604020202020204" pitchFamily="34" charset="0"/>
                <a:ea typeface="Roboto" panose="02000000000000000000" pitchFamily="2" charset="0"/>
              </a:rPr>
              <a:t>trust and </a:t>
            </a:r>
            <a:r>
              <a:rPr lang="en-GB" sz="3600" dirty="0">
                <a:solidFill>
                  <a:schemeClr val="tx1">
                    <a:lumMod val="95000"/>
                    <a:lumOff val="5000"/>
                  </a:schemeClr>
                </a:solidFill>
                <a:latin typeface="Arial" panose="020B0604020202020204" pitchFamily="34" charset="0"/>
                <a:ea typeface="Roboto" panose="02000000000000000000" pitchFamily="2" charset="0"/>
              </a:rPr>
              <a:t>deeper faith so that we may live as people of </a:t>
            </a:r>
            <a:r>
              <a:rPr lang="en-GB" sz="3600" dirty="0" smtClean="0">
                <a:solidFill>
                  <a:schemeClr val="tx1">
                    <a:lumMod val="95000"/>
                    <a:lumOff val="5000"/>
                  </a:schemeClr>
                </a:solidFill>
                <a:latin typeface="Arial" panose="020B0604020202020204" pitchFamily="34" charset="0"/>
                <a:ea typeface="Roboto" panose="02000000000000000000" pitchFamily="2" charset="0"/>
              </a:rPr>
              <a:t>your resurrection </a:t>
            </a:r>
            <a:r>
              <a:rPr lang="en-GB" sz="3600" dirty="0">
                <a:solidFill>
                  <a:schemeClr val="tx1">
                    <a:lumMod val="95000"/>
                    <a:lumOff val="5000"/>
                  </a:schemeClr>
                </a:solidFill>
                <a:latin typeface="Arial" panose="020B0604020202020204" pitchFamily="34" charset="0"/>
                <a:ea typeface="Roboto" panose="02000000000000000000" pitchFamily="2" charset="0"/>
              </a:rPr>
              <a:t>power</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ask this in the name of Jesus</a:t>
            </a:r>
            <a:r>
              <a:rPr lang="en-GB" sz="3600">
                <a:solidFill>
                  <a:schemeClr val="tx1">
                    <a:lumMod val="95000"/>
                    <a:lumOff val="5000"/>
                  </a:schemeClr>
                </a:solidFill>
                <a:latin typeface="Arial" panose="020B0604020202020204" pitchFamily="34" charset="0"/>
                <a:ea typeface="Roboto" panose="02000000000000000000" pitchFamily="2" charset="0"/>
              </a:rPr>
              <a:t>, </a:t>
            </a:r>
            <a:r>
              <a:rPr lang="en-GB" sz="3600" smtClean="0">
                <a:solidFill>
                  <a:schemeClr val="tx1">
                    <a:lumMod val="95000"/>
                    <a:lumOff val="5000"/>
                  </a:schemeClr>
                </a:solidFill>
                <a:latin typeface="Arial" panose="020B0604020202020204" pitchFamily="34" charset="0"/>
                <a:ea typeface="Roboto" panose="02000000000000000000" pitchFamily="2" charset="0"/>
              </a:rPr>
              <a:t/>
            </a:r>
            <a:br>
              <a:rPr lang="en-GB" sz="3600" smtClean="0">
                <a:solidFill>
                  <a:schemeClr val="tx1">
                    <a:lumMod val="95000"/>
                    <a:lumOff val="5000"/>
                  </a:schemeClr>
                </a:solidFill>
                <a:latin typeface="Arial" panose="020B0604020202020204" pitchFamily="34" charset="0"/>
                <a:ea typeface="Roboto" panose="02000000000000000000" pitchFamily="2" charset="0"/>
              </a:rPr>
            </a:br>
            <a:r>
              <a:rPr lang="en-GB" sz="3600" smtClean="0">
                <a:solidFill>
                  <a:schemeClr val="tx1">
                    <a:lumMod val="95000"/>
                    <a:lumOff val="5000"/>
                  </a:schemeClr>
                </a:solidFill>
                <a:latin typeface="Arial" panose="020B0604020202020204" pitchFamily="34" charset="0"/>
                <a:ea typeface="Roboto" panose="02000000000000000000" pitchFamily="2" charset="0"/>
              </a:rPr>
              <a:t>our </a:t>
            </a:r>
            <a:r>
              <a:rPr lang="en-GB" sz="3600" dirty="0">
                <a:solidFill>
                  <a:schemeClr val="tx1">
                    <a:lumMod val="95000"/>
                    <a:lumOff val="5000"/>
                  </a:schemeClr>
                </a:solidFill>
                <a:latin typeface="Arial" panose="020B0604020202020204" pitchFamily="34" charset="0"/>
                <a:ea typeface="Roboto" panose="02000000000000000000" pitchFamily="2" charset="0"/>
              </a:rPr>
              <a:t>Risen Christ.</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Amen.</a:t>
            </a:r>
          </a:p>
        </p:txBody>
      </p:sp>
    </p:spTree>
    <p:extLst>
      <p:ext uri="{BB962C8B-B14F-4D97-AF65-F5344CB8AC3E}">
        <p14:creationId xmlns:p14="http://schemas.microsoft.com/office/powerpoint/2010/main" val="364945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0" y="359999"/>
            <a:ext cx="8712308"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
            </a:r>
            <a:br>
              <a:rPr lang="en-GB" sz="4000" b="1" dirty="0" smtClean="0">
                <a:solidFill>
                  <a:srgbClr val="C00000"/>
                </a:solidFill>
                <a:latin typeface="Arial" panose="020B0604020202020204" pitchFamily="34" charset="0"/>
                <a:ea typeface="Roboto" panose="02000000000000000000" pitchFamily="2" charset="0"/>
              </a:rPr>
            </a:br>
            <a:r>
              <a:rPr lang="en-GB" sz="4000" b="1" dirty="0" smtClean="0">
                <a:solidFill>
                  <a:srgbClr val="C00000"/>
                </a:solidFill>
                <a:latin typeface="Arial" panose="020B0604020202020204" pitchFamily="34" charset="0"/>
                <a:ea typeface="Roboto" panose="02000000000000000000" pitchFamily="2" charset="0"/>
              </a:rPr>
              <a:t>Watch</a:t>
            </a:r>
            <a:br>
              <a:rPr lang="en-GB" sz="4000" b="1" dirty="0" smtClean="0">
                <a:solidFill>
                  <a:srgbClr val="C00000"/>
                </a:solidFill>
                <a:latin typeface="Arial" panose="020B0604020202020204" pitchFamily="34" charset="0"/>
                <a:ea typeface="Roboto" panose="02000000000000000000" pitchFamily="2" charset="0"/>
              </a:rPr>
            </a:br>
            <a:r>
              <a:rPr lang="en-GB" sz="3600" dirty="0" smtClean="0">
                <a:solidFill>
                  <a:schemeClr val="tx1">
                    <a:lumMod val="95000"/>
                    <a:lumOff val="5000"/>
                  </a:schemeClr>
                </a:solidFill>
                <a:latin typeface="Arial" panose="020B0604020202020204" pitchFamily="34" charset="0"/>
                <a:ea typeface="Roboto" panose="02000000000000000000" pitchFamily="2" charset="0"/>
              </a:rPr>
              <a:t>Introduction </a:t>
            </a:r>
            <a:r>
              <a:rPr lang="en-GB" sz="3600" dirty="0">
                <a:solidFill>
                  <a:schemeClr val="tx1">
                    <a:lumMod val="95000"/>
                    <a:lumOff val="5000"/>
                  </a:schemeClr>
                </a:solidFill>
                <a:latin typeface="Arial" panose="020B0604020202020204" pitchFamily="34" charset="0"/>
                <a:ea typeface="Roboto" panose="02000000000000000000" pitchFamily="2" charset="0"/>
              </a:rPr>
              <a:t>to the World Mission Fund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200" dirty="0">
                <a:solidFill>
                  <a:schemeClr val="tx1">
                    <a:lumMod val="95000"/>
                    <a:lumOff val="5000"/>
                  </a:schemeClr>
                </a:solidFill>
                <a:latin typeface="Arial" panose="020B0604020202020204" pitchFamily="34" charset="0"/>
                <a:ea typeface="Roboto" panose="02000000000000000000" pitchFamily="2" charset="0"/>
              </a:rPr>
              <a:t>For this new video about the </a:t>
            </a:r>
            <a:r>
              <a:rPr lang="en-GB" sz="3200" dirty="0" smtClean="0">
                <a:solidFill>
                  <a:schemeClr val="tx1">
                    <a:lumMod val="95000"/>
                    <a:lumOff val="5000"/>
                  </a:schemeClr>
                </a:solidFill>
                <a:latin typeface="Arial" panose="020B0604020202020204" pitchFamily="34" charset="0"/>
                <a:ea typeface="Roboto" panose="02000000000000000000" pitchFamily="2" charset="0"/>
              </a:rPr>
              <a:t/>
            </a:r>
            <a:br>
              <a:rPr lang="en-GB" sz="3200" dirty="0" smtClean="0">
                <a:solidFill>
                  <a:schemeClr val="tx1">
                    <a:lumMod val="95000"/>
                    <a:lumOff val="5000"/>
                  </a:schemeClr>
                </a:solidFill>
                <a:latin typeface="Arial" panose="020B0604020202020204" pitchFamily="34" charset="0"/>
                <a:ea typeface="Roboto" panose="02000000000000000000" pitchFamily="2" charset="0"/>
              </a:rPr>
            </a:br>
            <a:r>
              <a:rPr lang="en-GB" sz="3200" dirty="0" smtClean="0">
                <a:solidFill>
                  <a:schemeClr val="tx1">
                    <a:lumMod val="95000"/>
                    <a:lumOff val="5000"/>
                  </a:schemeClr>
                </a:solidFill>
                <a:latin typeface="Arial" panose="020B0604020202020204" pitchFamily="34" charset="0"/>
                <a:ea typeface="Roboto" panose="02000000000000000000" pitchFamily="2" charset="0"/>
              </a:rPr>
              <a:t>World </a:t>
            </a:r>
            <a:r>
              <a:rPr lang="en-GB" sz="3200" dirty="0">
                <a:solidFill>
                  <a:schemeClr val="tx1">
                    <a:lumMod val="95000"/>
                    <a:lumOff val="5000"/>
                  </a:schemeClr>
                </a:solidFill>
                <a:latin typeface="Arial" panose="020B0604020202020204" pitchFamily="34" charset="0"/>
                <a:ea typeface="Roboto" panose="02000000000000000000" pitchFamily="2" charset="0"/>
              </a:rPr>
              <a:t>Mission Fund go to: </a:t>
            </a:r>
            <a:br>
              <a:rPr lang="en-GB" sz="3200" dirty="0">
                <a:solidFill>
                  <a:schemeClr val="tx1">
                    <a:lumMod val="95000"/>
                    <a:lumOff val="5000"/>
                  </a:schemeClr>
                </a:solidFill>
                <a:latin typeface="Arial" panose="020B0604020202020204" pitchFamily="34" charset="0"/>
                <a:ea typeface="Roboto" panose="02000000000000000000" pitchFamily="2" charset="0"/>
              </a:rPr>
            </a:br>
            <a:r>
              <a:rPr lang="en-GB" sz="3200" dirty="0">
                <a:solidFill>
                  <a:srgbClr val="C00000"/>
                </a:solidFill>
                <a:latin typeface="Arial" panose="020B0604020202020204" pitchFamily="34" charset="0"/>
                <a:ea typeface="Roboto" panose="02000000000000000000" pitchFamily="2" charset="0"/>
              </a:rPr>
              <a:t>methodist.org.uk/</a:t>
            </a:r>
            <a:r>
              <a:rPr lang="en-GB" sz="3200" dirty="0" err="1">
                <a:solidFill>
                  <a:srgbClr val="C00000"/>
                </a:solidFill>
                <a:latin typeface="Arial" panose="020B0604020202020204" pitchFamily="34" charset="0"/>
                <a:ea typeface="Roboto" panose="02000000000000000000" pitchFamily="2" charset="0"/>
              </a:rPr>
              <a:t>WorldMissionFund</a:t>
            </a:r>
            <a:r>
              <a:rPr lang="en-GB" sz="4000" dirty="0"/>
              <a:t/>
            </a:r>
            <a:br>
              <a:rPr lang="en-GB" sz="4000" dirty="0"/>
            </a:br>
            <a:r>
              <a:rPr lang="en-GB" dirty="0"/>
              <a:t/>
            </a:r>
            <a:br>
              <a:rPr lang="en-GB" dirty="0"/>
            </a:b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75555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7A0E73-F7C6-FC43-B8E3-A4F526893248}"/>
              </a:ext>
            </a:extLst>
          </p:cNvPr>
          <p:cNvSpPr txBox="1">
            <a:spLocks noGrp="1"/>
          </p:cNvSpPr>
          <p:nvPr>
            <p:ph type="title"/>
          </p:nvPr>
        </p:nvSpPr>
        <p:spPr>
          <a:xfrm>
            <a:off x="838200" y="2559685"/>
            <a:ext cx="4867656"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000" b="1" dirty="0" smtClean="0">
                <a:solidFill>
                  <a:srgbClr val="C00000"/>
                </a:solidFill>
                <a:latin typeface="Arial" panose="020B0604020202020204" pitchFamily="34" charset="0"/>
                <a:ea typeface="Roboto" panose="02000000000000000000" pitchFamily="2" charset="0"/>
              </a:rPr>
              <a:t>Story  </a:t>
            </a:r>
          </a:p>
          <a:p>
            <a:pPr>
              <a:lnSpc>
                <a:spcPct val="100000"/>
              </a:lnSpc>
            </a:pPr>
            <a:r>
              <a:rPr lang="en-GB" sz="4000" dirty="0" smtClean="0">
                <a:solidFill>
                  <a:schemeClr val="tx1">
                    <a:lumMod val="95000"/>
                    <a:lumOff val="5000"/>
                  </a:schemeClr>
                </a:solidFill>
                <a:latin typeface="Arial" panose="020B0604020202020204" pitchFamily="34" charset="0"/>
                <a:ea typeface="Roboto" panose="02000000000000000000" pitchFamily="2" charset="0"/>
              </a:rPr>
              <a:t>Justice </a:t>
            </a:r>
            <a:r>
              <a:rPr lang="en-GB" sz="4000" dirty="0">
                <a:solidFill>
                  <a:schemeClr val="tx1">
                    <a:lumMod val="95000"/>
                    <a:lumOff val="5000"/>
                  </a:schemeClr>
                </a:solidFill>
                <a:latin typeface="Arial" panose="020B0604020202020204" pitchFamily="34" charset="0"/>
                <a:ea typeface="Roboto" panose="02000000000000000000" pitchFamily="2" charset="0"/>
              </a:rPr>
              <a:t>for people marginalised </a:t>
            </a:r>
            <a:r>
              <a:rPr lang="en-GB" sz="4000" dirty="0" smtClean="0">
                <a:solidFill>
                  <a:schemeClr val="tx1">
                    <a:lumMod val="95000"/>
                    <a:lumOff val="5000"/>
                  </a:schemeClr>
                </a:solidFill>
                <a:latin typeface="Arial" panose="020B0604020202020204" pitchFamily="34" charset="0"/>
                <a:ea typeface="Roboto" panose="02000000000000000000" pitchFamily="2" charset="0"/>
              </a:rPr>
              <a:t>by disability: </a:t>
            </a:r>
          </a:p>
          <a:p>
            <a:pPr>
              <a:lnSpc>
                <a:spcPct val="100000"/>
              </a:lnSpc>
            </a:pPr>
            <a:r>
              <a:rPr lang="en-GB" sz="4000" dirty="0" smtClean="0">
                <a:solidFill>
                  <a:schemeClr val="tx1">
                    <a:lumMod val="95000"/>
                    <a:lumOff val="5000"/>
                  </a:schemeClr>
                </a:solidFill>
                <a:latin typeface="Arial" panose="020B0604020202020204" pitchFamily="34" charset="0"/>
                <a:ea typeface="Roboto" panose="02000000000000000000" pitchFamily="2" charset="0"/>
              </a:rPr>
              <a:t>a </a:t>
            </a:r>
            <a:r>
              <a:rPr lang="en-GB" sz="4000" dirty="0">
                <a:solidFill>
                  <a:schemeClr val="tx1">
                    <a:lumMod val="95000"/>
                    <a:lumOff val="5000"/>
                  </a:schemeClr>
                </a:solidFill>
                <a:latin typeface="Arial" panose="020B0604020202020204" pitchFamily="34" charset="0"/>
                <a:ea typeface="Roboto" panose="02000000000000000000" pitchFamily="2" charset="0"/>
              </a:rPr>
              <a:t>story from our </a:t>
            </a:r>
            <a:r>
              <a:rPr lang="en-GB" sz="4000" dirty="0" smtClean="0">
                <a:solidFill>
                  <a:schemeClr val="tx1">
                    <a:lumMod val="95000"/>
                    <a:lumOff val="5000"/>
                  </a:schemeClr>
                </a:solidFill>
                <a:latin typeface="Arial" panose="020B0604020202020204" pitchFamily="34" charset="0"/>
                <a:ea typeface="Roboto" panose="02000000000000000000" pitchFamily="2" charset="0"/>
              </a:rPr>
              <a:t>global Methodist </a:t>
            </a:r>
            <a:r>
              <a:rPr lang="en-GB" sz="4000" dirty="0">
                <a:solidFill>
                  <a:schemeClr val="tx1">
                    <a:lumMod val="95000"/>
                    <a:lumOff val="5000"/>
                  </a:schemeClr>
                </a:solidFill>
                <a:latin typeface="Arial" panose="020B0604020202020204" pitchFamily="34" charset="0"/>
                <a:ea typeface="Roboto" panose="02000000000000000000" pitchFamily="2" charset="0"/>
              </a:rPr>
              <a:t>community</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val="401780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br>
              <a:rPr lang="en-GB" sz="4000" b="1" dirty="0" smtClean="0">
                <a:solidFill>
                  <a:srgbClr val="C00000"/>
                </a:solidFill>
                <a:latin typeface="Arial" panose="020B0604020202020204" pitchFamily="34" charset="0"/>
                <a:ea typeface="Roboto" panose="02000000000000000000" pitchFamily="2" charset="0"/>
              </a:rPr>
            </a:b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Show me how to stand for justice </a:t>
            </a:r>
            <a:r>
              <a:rPr lang="en-GB" sz="4000" dirty="0" smtClean="0">
                <a:solidFill>
                  <a:schemeClr val="tx1">
                    <a:lumMod val="95000"/>
                    <a:lumOff val="5000"/>
                  </a:schemeClr>
                </a:solidFill>
                <a:latin typeface="Arial" panose="020B0604020202020204" pitchFamily="34" charset="0"/>
                <a:ea typeface="Roboto" panose="02000000000000000000" pitchFamily="2" charset="0"/>
              </a:rPr>
              <a:t/>
            </a:r>
            <a:br>
              <a:rPr lang="en-GB" sz="4000" dirty="0" smtClean="0">
                <a:solidFill>
                  <a:schemeClr val="tx1">
                    <a:lumMod val="95000"/>
                    <a:lumOff val="5000"/>
                  </a:schemeClr>
                </a:solidFill>
                <a:latin typeface="Arial" panose="020B0604020202020204" pitchFamily="34" charset="0"/>
                <a:ea typeface="Roboto" panose="02000000000000000000" pitchFamily="2"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rPr>
              <a:t>(</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713)</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184158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082842" y="359998"/>
            <a:ext cx="10221158" cy="6120000"/>
          </a:xfrm>
        </p:spPr>
        <p:txBody>
          <a:bodyPr anchor="ctr">
            <a:normAutofit/>
          </a:bodyPr>
          <a:lstStyle/>
          <a:p>
            <a:pPr marL="0" indent="0">
              <a:spcBef>
                <a:spcPts val="0"/>
              </a:spcBef>
              <a:buNone/>
            </a:pPr>
            <a:r>
              <a:rPr lang="en-GB" sz="4000" b="1" dirty="0" smtClean="0">
                <a:solidFill>
                  <a:srgbClr val="C00000"/>
                </a:solidFill>
                <a:latin typeface="Arial" panose="020B0604020202020204" pitchFamily="34" charset="0"/>
                <a:ea typeface="Roboto" panose="02000000000000000000" pitchFamily="2" charset="0"/>
              </a:rPr>
              <a:t>Reading</a:t>
            </a:r>
            <a:endParaRPr lang="en-GB" sz="4000" b="1" dirty="0">
              <a:solidFill>
                <a:srgbClr val="C00000"/>
              </a:solidFill>
              <a:latin typeface="Arial" panose="020B0604020202020204" pitchFamily="34" charset="0"/>
              <a:ea typeface="Roboto" panose="02000000000000000000" pitchFamily="2" charset="0"/>
            </a:endParaRPr>
          </a:p>
          <a:p>
            <a:pPr marL="0" indent="0">
              <a:spcBef>
                <a:spcPts val="0"/>
              </a:spcBef>
              <a:buNone/>
            </a:pPr>
            <a:r>
              <a:rPr lang="en-GB" sz="4000" dirty="0" smtClean="0">
                <a:solidFill>
                  <a:schemeClr val="tx1">
                    <a:lumMod val="95000"/>
                    <a:lumOff val="5000"/>
                  </a:schemeClr>
                </a:solidFill>
                <a:latin typeface="Arial" panose="020B0604020202020204" pitchFamily="34" charset="0"/>
                <a:ea typeface="Roboto" panose="02000000000000000000" pitchFamily="2" charset="0"/>
              </a:rPr>
              <a:t>Luke </a:t>
            </a:r>
            <a:r>
              <a:rPr lang="en-GB" sz="4000" dirty="0">
                <a:solidFill>
                  <a:schemeClr val="tx1">
                    <a:lumMod val="95000"/>
                    <a:lumOff val="5000"/>
                  </a:schemeClr>
                </a:solidFill>
                <a:latin typeface="Arial" panose="020B0604020202020204" pitchFamily="34" charset="0"/>
                <a:ea typeface="Roboto" panose="02000000000000000000" pitchFamily="2" charset="0"/>
              </a:rPr>
              <a:t>18:1-8</a:t>
            </a:r>
          </a:p>
        </p:txBody>
      </p:sp>
    </p:spTree>
    <p:extLst>
      <p:ext uri="{BB962C8B-B14F-4D97-AF65-F5344CB8AC3E}">
        <p14:creationId xmlns:p14="http://schemas.microsoft.com/office/powerpoint/2010/main" val="305027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082842" y="359998"/>
            <a:ext cx="10221158" cy="6120000"/>
          </a:xfrm>
        </p:spPr>
        <p:txBody>
          <a:bodyPr anchor="ctr">
            <a:normAutofit/>
          </a:bodyPr>
          <a:lstStyle/>
          <a:p>
            <a:pPr marL="0" indent="0">
              <a:spcBef>
                <a:spcPts val="0"/>
              </a:spcBef>
              <a:buNone/>
            </a:pPr>
            <a:r>
              <a:rPr lang="en-GB" sz="4000" b="1" dirty="0" smtClean="0">
                <a:solidFill>
                  <a:srgbClr val="C00000"/>
                </a:solidFill>
                <a:latin typeface="Arial" panose="020B0604020202020204" pitchFamily="34" charset="0"/>
                <a:ea typeface="Roboto" panose="02000000000000000000" pitchFamily="2" charset="0"/>
              </a:rPr>
              <a:t>Reflection on the Reading</a:t>
            </a:r>
            <a:endParaRPr lang="en-GB" sz="4000" b="1" dirty="0">
              <a:solidFill>
                <a:srgbClr val="C00000"/>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7250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7A0E73-F7C6-FC43-B8E3-A4F526893248}"/>
              </a:ext>
            </a:extLst>
          </p:cNvPr>
          <p:cNvSpPr txBox="1">
            <a:spLocks/>
          </p:cNvSpPr>
          <p:nvPr/>
        </p:nvSpPr>
        <p:spPr>
          <a:xfrm>
            <a:off x="839788" y="359999"/>
            <a:ext cx="7152068" cy="61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C00000"/>
                </a:solidFill>
                <a:latin typeface="Arial" panose="020B0604020202020204" pitchFamily="34" charset="0"/>
                <a:ea typeface="Roboto" panose="02000000000000000000" pitchFamily="2" charset="0"/>
              </a:rPr>
              <a:t>Story </a:t>
            </a:r>
            <a:r>
              <a:rPr lang="en-GB" sz="4000" b="1" dirty="0" smtClean="0">
                <a:solidFill>
                  <a:srgbClr val="C00000"/>
                </a:solidFill>
                <a:latin typeface="Arial" panose="020B0604020202020204" pitchFamily="34" charset="0"/>
                <a:ea typeface="Roboto" panose="02000000000000000000" pitchFamily="2" charset="0"/>
              </a:rPr>
              <a:t> </a:t>
            </a:r>
            <a:endParaRPr lang="en-GB" sz="4000" b="1" dirty="0">
              <a:solidFill>
                <a:srgbClr val="C00000"/>
              </a:solidFill>
              <a:latin typeface="Arial" panose="020B0604020202020204" pitchFamily="34" charset="0"/>
              <a:ea typeface="Roboto" panose="02000000000000000000" pitchFamily="2" charset="0"/>
            </a:endParaRPr>
          </a:p>
          <a:p>
            <a:r>
              <a:rPr lang="en-GB" sz="4000" dirty="0" smtClean="0">
                <a:solidFill>
                  <a:schemeClr val="tx1">
                    <a:lumMod val="95000"/>
                    <a:lumOff val="5000"/>
                  </a:schemeClr>
                </a:solidFill>
                <a:latin typeface="Arial" panose="020B0604020202020204" pitchFamily="34" charset="0"/>
                <a:ea typeface="Roboto" panose="02000000000000000000" pitchFamily="2" charset="0"/>
              </a:rPr>
              <a:t>Working </a:t>
            </a:r>
            <a:r>
              <a:rPr lang="en-GB" sz="4000" dirty="0">
                <a:solidFill>
                  <a:schemeClr val="tx1">
                    <a:lumMod val="95000"/>
                    <a:lumOff val="5000"/>
                  </a:schemeClr>
                </a:solidFill>
                <a:latin typeface="Arial" panose="020B0604020202020204" pitchFamily="34" charset="0"/>
                <a:ea typeface="Roboto" panose="02000000000000000000" pitchFamily="2" charset="0"/>
              </a:rPr>
              <a:t>for justice in an </a:t>
            </a:r>
            <a:endParaRPr lang="en-GB" sz="4000" dirty="0" smtClean="0">
              <a:solidFill>
                <a:schemeClr val="tx1">
                  <a:lumMod val="95000"/>
                  <a:lumOff val="5000"/>
                </a:schemeClr>
              </a:solidFill>
              <a:latin typeface="Arial" panose="020B0604020202020204" pitchFamily="34" charset="0"/>
              <a:ea typeface="Roboto" panose="02000000000000000000" pitchFamily="2" charset="0"/>
            </a:endParaRPr>
          </a:p>
          <a:p>
            <a:r>
              <a:rPr lang="en-GB" sz="4000" dirty="0" smtClean="0">
                <a:solidFill>
                  <a:schemeClr val="tx1">
                    <a:lumMod val="95000"/>
                    <a:lumOff val="5000"/>
                  </a:schemeClr>
                </a:solidFill>
                <a:latin typeface="Arial" panose="020B0604020202020204" pitchFamily="34" charset="0"/>
                <a:ea typeface="Roboto" panose="02000000000000000000" pitchFamily="2" charset="0"/>
              </a:rPr>
              <a:t>unjust world: </a:t>
            </a:r>
            <a:r>
              <a:rPr lang="en-GB" sz="4000" dirty="0">
                <a:solidFill>
                  <a:schemeClr val="tx1">
                    <a:lumMod val="95000"/>
                    <a:lumOff val="5000"/>
                  </a:schemeClr>
                </a:solidFill>
                <a:latin typeface="Arial" panose="020B0604020202020204" pitchFamily="34" charset="0"/>
                <a:ea typeface="Roboto" panose="02000000000000000000" pitchFamily="2" charset="0"/>
              </a:rPr>
              <a:t>a story</a:t>
            </a:r>
          </a:p>
          <a:p>
            <a:r>
              <a:rPr lang="en-GB" sz="4000" dirty="0">
                <a:solidFill>
                  <a:schemeClr val="tx1">
                    <a:lumMod val="95000"/>
                    <a:lumOff val="5000"/>
                  </a:schemeClr>
                </a:solidFill>
                <a:latin typeface="Arial" panose="020B0604020202020204" pitchFamily="34" charset="0"/>
                <a:ea typeface="Roboto" panose="02000000000000000000" pitchFamily="2" charset="0"/>
              </a:rPr>
              <a:t>from Methodist history</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747" y="1229249"/>
            <a:ext cx="4886325" cy="4381500"/>
          </a:xfrm>
          <a:prstGeom prst="rect">
            <a:avLst/>
          </a:prstGeom>
        </p:spPr>
      </p:pic>
    </p:spTree>
    <p:extLst>
      <p:ext uri="{BB962C8B-B14F-4D97-AF65-F5344CB8AC3E}">
        <p14:creationId xmlns:p14="http://schemas.microsoft.com/office/powerpoint/2010/main" val="134208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Give to me Lord, a thankful heart </a:t>
            </a:r>
            <a:r>
              <a:rPr lang="en-GB" sz="4000" dirty="0" smtClean="0">
                <a:solidFill>
                  <a:schemeClr val="tx1">
                    <a:lumMod val="95000"/>
                    <a:lumOff val="5000"/>
                  </a:schemeClr>
                </a:solidFill>
                <a:latin typeface="Arial" panose="020B0604020202020204" pitchFamily="34" charset="0"/>
                <a:ea typeface="Roboto" panose="02000000000000000000" pitchFamily="2" charset="0"/>
              </a:rPr>
              <a:t/>
            </a:r>
            <a:br>
              <a:rPr lang="en-GB" sz="4000" dirty="0" smtClean="0">
                <a:solidFill>
                  <a:schemeClr val="tx1">
                    <a:lumMod val="95000"/>
                    <a:lumOff val="5000"/>
                  </a:schemeClr>
                </a:solidFill>
                <a:latin typeface="Arial" panose="020B0604020202020204" pitchFamily="34" charset="0"/>
                <a:ea typeface="Roboto" panose="02000000000000000000" pitchFamily="2"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rPr>
              <a:t>(</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520)</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209628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082842" y="359998"/>
            <a:ext cx="10221158" cy="6120000"/>
          </a:xfrm>
        </p:spPr>
        <p:txBody>
          <a:bodyPr anchor="ctr">
            <a:normAutofit/>
          </a:bodyPr>
          <a:lstStyle/>
          <a:p>
            <a:pPr marL="0" indent="0">
              <a:spcBef>
                <a:spcPts val="0"/>
              </a:spcBef>
              <a:buNone/>
            </a:pPr>
            <a:r>
              <a:rPr lang="en-GB" sz="4000" b="1" dirty="0" smtClean="0">
                <a:solidFill>
                  <a:srgbClr val="C00000"/>
                </a:solidFill>
                <a:latin typeface="Arial" panose="020B0604020202020204" pitchFamily="34" charset="0"/>
                <a:ea typeface="Roboto" panose="02000000000000000000" pitchFamily="2" charset="0"/>
              </a:rPr>
              <a:t>Reflection</a:t>
            </a:r>
            <a:endParaRPr lang="en-GB" sz="4000" b="1" dirty="0">
              <a:solidFill>
                <a:srgbClr val="C00000"/>
              </a:solidFill>
              <a:latin typeface="Arial" panose="020B0604020202020204" pitchFamily="34" charset="0"/>
              <a:ea typeface="Roboto" panose="02000000000000000000" pitchFamily="2" charset="0"/>
            </a:endParaRPr>
          </a:p>
          <a:p>
            <a:pPr marL="0" indent="0">
              <a:spcBef>
                <a:spcPts val="0"/>
              </a:spcBef>
              <a:buNone/>
            </a:pPr>
            <a:r>
              <a:rPr lang="en-GB" sz="4000" dirty="0" smtClean="0">
                <a:solidFill>
                  <a:schemeClr val="tx1">
                    <a:lumMod val="95000"/>
                    <a:lumOff val="5000"/>
                  </a:schemeClr>
                </a:solidFill>
                <a:latin typeface="Arial" panose="020B0604020202020204" pitchFamily="34" charset="0"/>
                <a:ea typeface="Roboto" panose="02000000000000000000" pitchFamily="2" charset="0"/>
              </a:rPr>
              <a:t>The seed of justice</a:t>
            </a:r>
            <a:endParaRPr lang="en-GB"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93652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122946" y="423513"/>
            <a:ext cx="10192841" cy="6083999"/>
          </a:xfrm>
        </p:spPr>
        <p:txBody>
          <a:bodyPr anchor="ctr"/>
          <a:lstStyle/>
          <a:p>
            <a:pPr marL="0" indent="0">
              <a:lnSpc>
                <a:spcPct val="200000"/>
              </a:lnSpc>
              <a:spcBef>
                <a:spcPts val="0"/>
              </a:spcBef>
              <a:spcAft>
                <a:spcPts val="1200"/>
              </a:spcAft>
              <a:buNone/>
            </a:pPr>
            <a:r>
              <a:rPr lang="en-GB" sz="4000" b="1" dirty="0">
                <a:solidFill>
                  <a:srgbClr val="C00000"/>
                </a:solidFill>
                <a:latin typeface="Arial" panose="020B0604020202020204" pitchFamily="34" charset="0"/>
                <a:ea typeface="Roboto" panose="02000000000000000000" pitchFamily="2" charset="0"/>
                <a:cs typeface="Arial" panose="020B0604020202020204" pitchFamily="34" charset="0"/>
              </a:rPr>
              <a:t>Call to Worship</a:t>
            </a:r>
          </a:p>
          <a:p>
            <a:pPr marL="0" indent="0">
              <a:spcBef>
                <a:spcPts val="0"/>
              </a:spcBef>
              <a:buNone/>
            </a:pPr>
            <a:r>
              <a:rPr lang="en-GB" sz="3600" dirty="0">
                <a:latin typeface="Arial" panose="020B0604020202020204" pitchFamily="34" charset="0"/>
                <a:ea typeface="Roboto" panose="02000000000000000000" pitchFamily="2" charset="0"/>
                <a:cs typeface="Arial" panose="020B0604020202020204" pitchFamily="34" charset="0"/>
              </a:rPr>
              <a:t>“But let justice roll on like a river,</a:t>
            </a:r>
          </a:p>
          <a:p>
            <a:pPr marL="0" indent="0">
              <a:spcBef>
                <a:spcPts val="0"/>
              </a:spcBef>
              <a:buNone/>
            </a:pPr>
            <a:r>
              <a:rPr lang="en-GB" sz="3600" dirty="0" smtClean="0">
                <a:latin typeface="Arial" panose="020B0604020202020204" pitchFamily="34" charset="0"/>
                <a:ea typeface="Roboto" panose="02000000000000000000" pitchFamily="2" charset="0"/>
                <a:cs typeface="Arial" panose="020B0604020202020204" pitchFamily="34" charset="0"/>
              </a:rPr>
              <a:t>        righteousness </a:t>
            </a:r>
            <a:r>
              <a:rPr lang="en-GB" sz="3600" dirty="0">
                <a:latin typeface="Arial" panose="020B0604020202020204" pitchFamily="34" charset="0"/>
                <a:ea typeface="Roboto" panose="02000000000000000000" pitchFamily="2" charset="0"/>
                <a:cs typeface="Arial" panose="020B0604020202020204" pitchFamily="34" charset="0"/>
              </a:rPr>
              <a:t>like a never-failing stream!”</a:t>
            </a:r>
          </a:p>
          <a:p>
            <a:pPr marL="0" indent="0" algn="r">
              <a:spcBef>
                <a:spcPts val="0"/>
              </a:spcBef>
              <a:buNone/>
            </a:pPr>
            <a:r>
              <a:rPr lang="en-GB" dirty="0">
                <a:latin typeface="Arial" panose="020B0604020202020204" pitchFamily="34" charset="0"/>
                <a:ea typeface="Roboto" panose="02000000000000000000" pitchFamily="2" charset="0"/>
                <a:cs typeface="Arial" panose="020B0604020202020204" pitchFamily="34" charset="0"/>
              </a:rPr>
              <a:t>(Amos 5:24, NIV)</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331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A3AB-A4DA-5048-96A3-4564327D542C}"/>
              </a:ext>
            </a:extLst>
          </p:cNvPr>
          <p:cNvSpPr>
            <a:spLocks noGrp="1"/>
          </p:cNvSpPr>
          <p:nvPr>
            <p:ph idx="1"/>
          </p:nvPr>
        </p:nvSpPr>
        <p:spPr>
          <a:xfrm>
            <a:off x="1082842" y="359998"/>
            <a:ext cx="10221158" cy="6120000"/>
          </a:xfrm>
        </p:spPr>
        <p:txBody>
          <a:bodyPr anchor="ctr">
            <a:normAutofit/>
          </a:bodyPr>
          <a:lstStyle/>
          <a:p>
            <a:pPr marL="0" indent="0">
              <a:spcBef>
                <a:spcPts val="0"/>
              </a:spcBef>
              <a:buNone/>
            </a:pPr>
            <a:r>
              <a:rPr lang="en-GB" sz="4000" b="1" dirty="0" smtClean="0">
                <a:solidFill>
                  <a:srgbClr val="C00000"/>
                </a:solidFill>
                <a:latin typeface="Arial" panose="020B0604020202020204" pitchFamily="34" charset="0"/>
                <a:ea typeface="Roboto" panose="02000000000000000000" pitchFamily="2" charset="0"/>
              </a:rPr>
              <a:t>Reading</a:t>
            </a:r>
            <a:endParaRPr lang="en-GB" sz="4000" b="1" dirty="0">
              <a:solidFill>
                <a:srgbClr val="C00000"/>
              </a:solidFill>
              <a:latin typeface="Arial" panose="020B0604020202020204" pitchFamily="34" charset="0"/>
              <a:ea typeface="Roboto" panose="02000000000000000000" pitchFamily="2" charset="0"/>
            </a:endParaRPr>
          </a:p>
          <a:p>
            <a:pPr marL="0" indent="0">
              <a:spcBef>
                <a:spcPts val="0"/>
              </a:spcBef>
              <a:buNone/>
            </a:pPr>
            <a:r>
              <a:rPr lang="en-GB" sz="4000" dirty="0">
                <a:solidFill>
                  <a:schemeClr val="tx1">
                    <a:lumMod val="95000"/>
                    <a:lumOff val="5000"/>
                  </a:schemeClr>
                </a:solidFill>
                <a:latin typeface="Arial" panose="020B0604020202020204" pitchFamily="34" charset="0"/>
                <a:ea typeface="Roboto" panose="02000000000000000000" pitchFamily="2" charset="0"/>
              </a:rPr>
              <a:t>Amos 5:18-24</a:t>
            </a:r>
          </a:p>
        </p:txBody>
      </p:sp>
    </p:spTree>
    <p:extLst>
      <p:ext uri="{BB962C8B-B14F-4D97-AF65-F5344CB8AC3E}">
        <p14:creationId xmlns:p14="http://schemas.microsoft.com/office/powerpoint/2010/main" val="364022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7A0E73-F7C6-FC43-B8E3-A4F526893248}"/>
              </a:ext>
            </a:extLst>
          </p:cNvPr>
          <p:cNvSpPr txBox="1">
            <a:spLocks/>
          </p:cNvSpPr>
          <p:nvPr/>
        </p:nvSpPr>
        <p:spPr>
          <a:xfrm>
            <a:off x="839788" y="359999"/>
            <a:ext cx="3988244" cy="61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C00000"/>
                </a:solidFill>
                <a:latin typeface="Arial" panose="020B0604020202020204" pitchFamily="34" charset="0"/>
                <a:ea typeface="Roboto" panose="02000000000000000000" pitchFamily="2" charset="0"/>
              </a:rPr>
              <a:t>Story </a:t>
            </a:r>
            <a:r>
              <a:rPr lang="en-GB" sz="4000" b="1" dirty="0" smtClean="0">
                <a:solidFill>
                  <a:srgbClr val="C00000"/>
                </a:solidFill>
                <a:latin typeface="Arial" panose="020B0604020202020204" pitchFamily="34" charset="0"/>
                <a:ea typeface="Roboto" panose="02000000000000000000" pitchFamily="2" charset="0"/>
              </a:rPr>
              <a:t> </a:t>
            </a:r>
            <a:endParaRPr lang="en-GB" sz="4000" b="1" dirty="0">
              <a:solidFill>
                <a:srgbClr val="C00000"/>
              </a:solidFill>
              <a:latin typeface="Arial" panose="020B0604020202020204" pitchFamily="34" charset="0"/>
              <a:ea typeface="Roboto" panose="02000000000000000000" pitchFamily="2" charset="0"/>
            </a:endParaRPr>
          </a:p>
          <a:p>
            <a:r>
              <a:rPr lang="en-GB" sz="4000" dirty="0">
                <a:solidFill>
                  <a:schemeClr val="tx1">
                    <a:lumMod val="95000"/>
                    <a:lumOff val="5000"/>
                  </a:schemeClr>
                </a:solidFill>
                <a:latin typeface="Arial" panose="020B0604020202020204" pitchFamily="34" charset="0"/>
                <a:ea typeface="Roboto" panose="02000000000000000000" pitchFamily="2" charset="0"/>
              </a:rPr>
              <a:t>Working for justice in a moving </a:t>
            </a:r>
            <a:r>
              <a:rPr lang="en-GB" sz="4000" dirty="0" smtClean="0">
                <a:solidFill>
                  <a:schemeClr val="tx1">
                    <a:lumMod val="95000"/>
                    <a:lumOff val="5000"/>
                  </a:schemeClr>
                </a:solidFill>
                <a:latin typeface="Arial" panose="020B0604020202020204" pitchFamily="34" charset="0"/>
                <a:ea typeface="Roboto" panose="02000000000000000000" pitchFamily="2" charset="0"/>
              </a:rPr>
              <a:t>picture: the fair </a:t>
            </a:r>
            <a:r>
              <a:rPr lang="en-GB" sz="4000" dirty="0">
                <a:solidFill>
                  <a:schemeClr val="tx1">
                    <a:lumMod val="95000"/>
                    <a:lumOff val="5000"/>
                  </a:schemeClr>
                </a:solidFill>
                <a:latin typeface="Arial" panose="020B0604020202020204" pitchFamily="34" charset="0"/>
                <a:ea typeface="Roboto" panose="02000000000000000000" pitchFamily="2" charset="0"/>
              </a:rPr>
              <a:t>trade story</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170" r="30519"/>
          <a:stretch/>
        </p:blipFill>
        <p:spPr>
          <a:xfrm>
            <a:off x="5788152" y="0"/>
            <a:ext cx="6409944" cy="6858000"/>
          </a:xfrm>
          <a:prstGeom prst="rect">
            <a:avLst/>
          </a:prstGeom>
        </p:spPr>
      </p:pic>
    </p:spTree>
    <p:extLst>
      <p:ext uri="{BB962C8B-B14F-4D97-AF65-F5344CB8AC3E}">
        <p14:creationId xmlns:p14="http://schemas.microsoft.com/office/powerpoint/2010/main" val="262564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Pray for a world where every child (</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527)</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01912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7A0E73-F7C6-FC43-B8E3-A4F526893248}"/>
              </a:ext>
            </a:extLst>
          </p:cNvPr>
          <p:cNvSpPr txBox="1">
            <a:spLocks/>
          </p:cNvSpPr>
          <p:nvPr/>
        </p:nvSpPr>
        <p:spPr>
          <a:xfrm>
            <a:off x="839788" y="359999"/>
            <a:ext cx="5350700" cy="61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C00000"/>
                </a:solidFill>
                <a:latin typeface="Arial" panose="020B0604020202020204" pitchFamily="34" charset="0"/>
                <a:ea typeface="Roboto" panose="02000000000000000000" pitchFamily="2" charset="0"/>
              </a:rPr>
              <a:t>Story </a:t>
            </a:r>
            <a:r>
              <a:rPr lang="en-GB" sz="4000" b="1" dirty="0" smtClean="0">
                <a:solidFill>
                  <a:srgbClr val="C00000"/>
                </a:solidFill>
                <a:latin typeface="Arial" panose="020B0604020202020204" pitchFamily="34" charset="0"/>
                <a:ea typeface="Roboto" panose="02000000000000000000" pitchFamily="2" charset="0"/>
              </a:rPr>
              <a:t> </a:t>
            </a:r>
            <a:endParaRPr lang="en-GB" sz="4000" b="1" dirty="0">
              <a:solidFill>
                <a:srgbClr val="C00000"/>
              </a:solidFill>
              <a:latin typeface="Arial" panose="020B0604020202020204" pitchFamily="34" charset="0"/>
              <a:ea typeface="Roboto" panose="02000000000000000000" pitchFamily="2" charset="0"/>
            </a:endParaRPr>
          </a:p>
          <a:p>
            <a:r>
              <a:rPr lang="en-GB" sz="4000" dirty="0" smtClean="0">
                <a:solidFill>
                  <a:schemeClr val="tx1">
                    <a:lumMod val="95000"/>
                    <a:lumOff val="5000"/>
                  </a:schemeClr>
                </a:solidFill>
                <a:latin typeface="Arial" panose="020B0604020202020204" pitchFamily="34" charset="0"/>
                <a:ea typeface="Roboto" panose="02000000000000000000" pitchFamily="2" charset="0"/>
              </a:rPr>
              <a:t>The battle </a:t>
            </a:r>
            <a:r>
              <a:rPr lang="en-GB" sz="4000" dirty="0">
                <a:solidFill>
                  <a:schemeClr val="tx1">
                    <a:lumMod val="95000"/>
                    <a:lumOff val="5000"/>
                  </a:schemeClr>
                </a:solidFill>
                <a:latin typeface="Arial" panose="020B0604020202020204" pitchFamily="34" charset="0"/>
                <a:ea typeface="Roboto" panose="02000000000000000000" pitchFamily="2" charset="0"/>
              </a:rPr>
              <a:t>for justice </a:t>
            </a:r>
            <a:r>
              <a:rPr lang="en-GB" sz="4000" dirty="0" smtClean="0">
                <a:solidFill>
                  <a:schemeClr val="tx1">
                    <a:lumMod val="95000"/>
                    <a:lumOff val="5000"/>
                  </a:schemeClr>
                </a:solidFill>
                <a:latin typeface="Arial" panose="020B0604020202020204" pitchFamily="34" charset="0"/>
                <a:ea typeface="Roboto" panose="02000000000000000000" pitchFamily="2" charset="0"/>
              </a:rPr>
              <a:t>continues: a story from Columbia</a:t>
            </a:r>
          </a:p>
          <a:p>
            <a:endParaRPr lang="en-GB" sz="4000" dirty="0">
              <a:solidFill>
                <a:schemeClr val="tx1">
                  <a:lumMod val="95000"/>
                  <a:lumOff val="5000"/>
                </a:schemeClr>
              </a:solidFill>
              <a:latin typeface="Arial" panose="020B0604020202020204" pitchFamily="34" charset="0"/>
              <a:ea typeface="Roboto" panose="02000000000000000000" pitchFamily="2" charset="0"/>
            </a:endParaRPr>
          </a:p>
          <a:p>
            <a:r>
              <a:rPr lang="en-GB" sz="2800" dirty="0">
                <a:solidFill>
                  <a:schemeClr val="tx1">
                    <a:lumMod val="95000"/>
                    <a:lumOff val="5000"/>
                  </a:schemeClr>
                </a:solidFill>
                <a:latin typeface="Arial" panose="020B0604020202020204" pitchFamily="34" charset="0"/>
                <a:ea typeface="Roboto" panose="02000000000000000000" pitchFamily="2" charset="0"/>
              </a:rPr>
              <a:t>For a </a:t>
            </a:r>
            <a:r>
              <a:rPr lang="en-GB" sz="2800" dirty="0" smtClean="0">
                <a:solidFill>
                  <a:schemeClr val="tx1">
                    <a:lumMod val="95000"/>
                    <a:lumOff val="5000"/>
                  </a:schemeClr>
                </a:solidFill>
                <a:latin typeface="Arial" panose="020B0604020202020204" pitchFamily="34" charset="0"/>
                <a:ea typeface="Roboto" panose="02000000000000000000" pitchFamily="2" charset="0"/>
              </a:rPr>
              <a:t>video </a:t>
            </a:r>
            <a:r>
              <a:rPr lang="en-GB" sz="2800" dirty="0">
                <a:solidFill>
                  <a:schemeClr val="tx1">
                    <a:lumMod val="95000"/>
                    <a:lumOff val="5000"/>
                  </a:schemeClr>
                </a:solidFill>
                <a:latin typeface="Arial" panose="020B0604020202020204" pitchFamily="34" charset="0"/>
                <a:ea typeface="Roboto" panose="02000000000000000000" pitchFamily="2" charset="0"/>
              </a:rPr>
              <a:t>showing more on the battle for justice in </a:t>
            </a:r>
            <a:r>
              <a:rPr lang="en-GB" sz="2800" dirty="0" smtClean="0">
                <a:solidFill>
                  <a:schemeClr val="tx1">
                    <a:lumMod val="95000"/>
                    <a:lumOff val="5000"/>
                  </a:schemeClr>
                </a:solidFill>
                <a:latin typeface="Arial" panose="020B0604020202020204" pitchFamily="34" charset="0"/>
                <a:ea typeface="Roboto" panose="02000000000000000000" pitchFamily="2" charset="0"/>
              </a:rPr>
              <a:t>Columbia </a:t>
            </a:r>
            <a:r>
              <a:rPr lang="en-GB" sz="2800" dirty="0">
                <a:solidFill>
                  <a:schemeClr val="tx1">
                    <a:lumMod val="95000"/>
                    <a:lumOff val="5000"/>
                  </a:schemeClr>
                </a:solidFill>
                <a:latin typeface="Arial" panose="020B0604020202020204" pitchFamily="34" charset="0"/>
                <a:ea typeface="Roboto" panose="02000000000000000000" pitchFamily="2" charset="0"/>
              </a:rPr>
              <a:t>go </a:t>
            </a:r>
            <a:r>
              <a:rPr lang="en-GB" sz="2800" dirty="0" smtClean="0">
                <a:solidFill>
                  <a:schemeClr val="tx1">
                    <a:lumMod val="95000"/>
                    <a:lumOff val="5000"/>
                  </a:schemeClr>
                </a:solidFill>
                <a:latin typeface="Arial" panose="020B0604020202020204" pitchFamily="34" charset="0"/>
                <a:ea typeface="Roboto" panose="02000000000000000000" pitchFamily="2" charset="0"/>
              </a:rPr>
              <a:t>to: </a:t>
            </a:r>
            <a:r>
              <a:rPr lang="en-GB" sz="2800" dirty="0" smtClean="0">
                <a:solidFill>
                  <a:srgbClr val="C00000"/>
                </a:solidFill>
                <a:latin typeface="Arial" panose="020B0604020202020204" pitchFamily="34" charset="0"/>
                <a:ea typeface="Roboto" panose="02000000000000000000" pitchFamily="2" charset="0"/>
              </a:rPr>
              <a:t>mwib.org.uk</a:t>
            </a:r>
            <a:endParaRPr lang="en-US" sz="4000" dirty="0">
              <a:solidFill>
                <a:srgbClr val="C00000"/>
              </a:solidFill>
              <a:latin typeface="Arial" panose="020B0604020202020204" pitchFamily="34" charset="0"/>
              <a:ea typeface="Roboto" panose="02000000000000000000"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033" r="23767"/>
          <a:stretch/>
        </p:blipFill>
        <p:spPr>
          <a:xfrm>
            <a:off x="7141464" y="0"/>
            <a:ext cx="5047488" cy="6858000"/>
          </a:xfrm>
          <a:prstGeom prst="rect">
            <a:avLst/>
          </a:prstGeom>
        </p:spPr>
      </p:pic>
    </p:spTree>
    <p:extLst>
      <p:ext uri="{BB962C8B-B14F-4D97-AF65-F5344CB8AC3E}">
        <p14:creationId xmlns:p14="http://schemas.microsoft.com/office/powerpoint/2010/main" val="4088172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fontScale="90000"/>
          </a:bodyPr>
          <a:lstStyle/>
          <a:p>
            <a:r>
              <a:rPr lang="en-GB" sz="4000" b="1" dirty="0">
                <a:solidFill>
                  <a:srgbClr val="C00000"/>
                </a:solidFill>
                <a:latin typeface="Arial" panose="020B0604020202020204" pitchFamily="34" charset="0"/>
                <a:ea typeface="Roboto" panose="02000000000000000000" pitchFamily="2" charset="0"/>
              </a:rPr>
              <a:t>Prayers of intercession</a:t>
            </a:r>
            <a:br>
              <a:rPr lang="en-GB" sz="4000" b="1" dirty="0">
                <a:solidFill>
                  <a:srgbClr val="C00000"/>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Loving God,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hold before you the people in the stories we</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have just heard.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With hope, we reimagine this world as a better world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where justice and love reign.</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pray for a fairer world, a world where peace and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justice abound</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p>
        </p:txBody>
      </p:sp>
    </p:spTree>
    <p:extLst>
      <p:ext uri="{BB962C8B-B14F-4D97-AF65-F5344CB8AC3E}">
        <p14:creationId xmlns:p14="http://schemas.microsoft.com/office/powerpoint/2010/main" val="57704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pray for people who seek your will here on earth</a:t>
            </a:r>
            <a:r>
              <a:rPr lang="en-GB" sz="3600" dirty="0" smtClean="0">
                <a:solidFill>
                  <a:schemeClr val="tx1">
                    <a:lumMod val="95000"/>
                    <a:lumOff val="5000"/>
                  </a:schemeClr>
                </a:solidFill>
                <a:latin typeface="Arial" panose="020B0604020202020204" pitchFamily="34" charset="0"/>
                <a:ea typeface="Roboto" panose="02000000000000000000" pitchFamily="2" charset="0"/>
              </a:rPr>
              <a:t>: those </a:t>
            </a:r>
            <a:r>
              <a:rPr lang="en-GB" sz="3600" dirty="0">
                <a:solidFill>
                  <a:schemeClr val="tx1">
                    <a:lumMod val="95000"/>
                    <a:lumOff val="5000"/>
                  </a:schemeClr>
                </a:solidFill>
                <a:latin typeface="Arial" panose="020B0604020202020204" pitchFamily="34" charset="0"/>
                <a:ea typeface="Roboto" panose="02000000000000000000" pitchFamily="2" charset="0"/>
              </a:rPr>
              <a:t>who strive for peace, campaign for justice, fight </a:t>
            </a:r>
            <a:r>
              <a:rPr lang="en-GB" sz="3600" dirty="0" smtClean="0">
                <a:solidFill>
                  <a:schemeClr val="tx1">
                    <a:lumMod val="95000"/>
                    <a:lumOff val="5000"/>
                  </a:schemeClr>
                </a:solidFill>
                <a:latin typeface="Arial" panose="020B0604020202020204" pitchFamily="34" charset="0"/>
                <a:ea typeface="Roboto" panose="02000000000000000000" pitchFamily="2" charset="0"/>
              </a:rPr>
              <a:t>for the </a:t>
            </a:r>
            <a:r>
              <a:rPr lang="en-GB" sz="3600" dirty="0">
                <a:solidFill>
                  <a:schemeClr val="tx1">
                    <a:lumMod val="95000"/>
                    <a:lumOff val="5000"/>
                  </a:schemeClr>
                </a:solidFill>
                <a:latin typeface="Arial" panose="020B0604020202020204" pitchFamily="34" charset="0"/>
                <a:ea typeface="Roboto" panose="02000000000000000000" pitchFamily="2" charset="0"/>
              </a:rPr>
              <a:t>oppressed, the exploited, the under-privileged</a:t>
            </a:r>
            <a:r>
              <a:rPr lang="en-GB" sz="3600" dirty="0" smtClean="0">
                <a:solidFill>
                  <a:schemeClr val="tx1">
                    <a:lumMod val="95000"/>
                    <a:lumOff val="5000"/>
                  </a:schemeClr>
                </a:solidFill>
                <a:latin typeface="Arial" panose="020B0604020202020204" pitchFamily="34" charset="0"/>
                <a:ea typeface="Roboto" panose="02000000000000000000" pitchFamily="2" charset="0"/>
              </a:rPr>
              <a:t>; those </a:t>
            </a:r>
            <a:r>
              <a:rPr lang="en-GB" sz="3600" dirty="0">
                <a:solidFill>
                  <a:schemeClr val="tx1">
                    <a:lumMod val="95000"/>
                    <a:lumOff val="5000"/>
                  </a:schemeClr>
                </a:solidFill>
                <a:latin typeface="Arial" panose="020B0604020202020204" pitchFamily="34" charset="0"/>
                <a:ea typeface="Roboto" panose="02000000000000000000" pitchFamily="2" charset="0"/>
              </a:rPr>
              <a:t>who seek to eliminate hunger and poverty.</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p>
        </p:txBody>
      </p:sp>
    </p:spTree>
    <p:extLst>
      <p:ext uri="{BB962C8B-B14F-4D97-AF65-F5344CB8AC3E}">
        <p14:creationId xmlns:p14="http://schemas.microsoft.com/office/powerpoint/2010/main" val="2265209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pray for people who have experienced a </a:t>
            </a:r>
            <a:r>
              <a:rPr lang="en-GB" sz="3600" dirty="0" smtClean="0">
                <a:solidFill>
                  <a:schemeClr val="tx1">
                    <a:lumMod val="95000"/>
                    <a:lumOff val="5000"/>
                  </a:schemeClr>
                </a:solidFill>
                <a:latin typeface="Arial" panose="020B0604020202020204" pitchFamily="34" charset="0"/>
                <a:ea typeface="Roboto" panose="02000000000000000000" pitchFamily="2" charset="0"/>
              </a:rPr>
              <a:t>miscarriage of </a:t>
            </a:r>
            <a:r>
              <a:rPr lang="en-GB" sz="3600" dirty="0">
                <a:solidFill>
                  <a:schemeClr val="tx1">
                    <a:lumMod val="95000"/>
                    <a:lumOff val="5000"/>
                  </a:schemeClr>
                </a:solidFill>
                <a:latin typeface="Arial" panose="020B0604020202020204" pitchFamily="34" charset="0"/>
                <a:ea typeface="Roboto" panose="02000000000000000000" pitchFamily="2" charset="0"/>
              </a:rPr>
              <a:t>justice:</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people who have been </a:t>
            </a:r>
            <a:r>
              <a:rPr lang="en-GB" sz="3600">
                <a:solidFill>
                  <a:schemeClr val="tx1">
                    <a:lumMod val="95000"/>
                    <a:lumOff val="5000"/>
                  </a:schemeClr>
                </a:solidFill>
                <a:latin typeface="Arial" panose="020B0604020202020204" pitchFamily="34" charset="0"/>
                <a:ea typeface="Roboto" panose="02000000000000000000" pitchFamily="2" charset="0"/>
              </a:rPr>
              <a:t>discriminated </a:t>
            </a:r>
            <a:r>
              <a:rPr lang="en-GB" sz="3600" smtClean="0">
                <a:solidFill>
                  <a:schemeClr val="tx1">
                    <a:lumMod val="95000"/>
                    <a:lumOff val="5000"/>
                  </a:schemeClr>
                </a:solidFill>
                <a:latin typeface="Arial" panose="020B0604020202020204" pitchFamily="34" charset="0"/>
                <a:ea typeface="Roboto" panose="02000000000000000000" pitchFamily="2" charset="0"/>
              </a:rPr>
              <a:t/>
            </a:r>
            <a:br>
              <a:rPr lang="en-GB" sz="3600" smtClean="0">
                <a:solidFill>
                  <a:schemeClr val="tx1">
                    <a:lumMod val="95000"/>
                    <a:lumOff val="5000"/>
                  </a:schemeClr>
                </a:solidFill>
                <a:latin typeface="Arial" panose="020B0604020202020204" pitchFamily="34" charset="0"/>
                <a:ea typeface="Roboto" panose="02000000000000000000" pitchFamily="2" charset="0"/>
              </a:rPr>
            </a:br>
            <a:r>
              <a:rPr lang="en-GB" sz="3600" smtClean="0">
                <a:solidFill>
                  <a:schemeClr val="tx1">
                    <a:lumMod val="95000"/>
                    <a:lumOff val="5000"/>
                  </a:schemeClr>
                </a:solidFill>
                <a:latin typeface="Arial" panose="020B0604020202020204" pitchFamily="34" charset="0"/>
                <a:ea typeface="Roboto" panose="02000000000000000000" pitchFamily="2" charset="0"/>
              </a:rPr>
              <a:t>against </a:t>
            </a:r>
            <a:r>
              <a:rPr lang="en-GB" sz="3600" dirty="0">
                <a:solidFill>
                  <a:schemeClr val="tx1">
                    <a:lumMod val="95000"/>
                    <a:lumOff val="5000"/>
                  </a:schemeClr>
                </a:solidFill>
                <a:latin typeface="Arial" panose="020B0604020202020204" pitchFamily="34" charset="0"/>
                <a:ea typeface="Roboto" panose="02000000000000000000" pitchFamily="2" charset="0"/>
              </a:rPr>
              <a:t>unjustly,</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people who have been falsely accused,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people who have been wrongfully imprisoned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or unfairly punished</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p>
        </p:txBody>
      </p:sp>
    </p:spTree>
    <p:extLst>
      <p:ext uri="{BB962C8B-B14F-4D97-AF65-F5344CB8AC3E}">
        <p14:creationId xmlns:p14="http://schemas.microsoft.com/office/powerpoint/2010/main" val="1346233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As we experience the results of climate change, we </a:t>
            </a:r>
            <a:r>
              <a:rPr lang="en-GB" sz="3600" dirty="0" smtClean="0">
                <a:solidFill>
                  <a:schemeClr val="tx1">
                    <a:lumMod val="95000"/>
                    <a:lumOff val="5000"/>
                  </a:schemeClr>
                </a:solidFill>
                <a:latin typeface="Arial" panose="020B0604020202020204" pitchFamily="34" charset="0"/>
                <a:ea typeface="Roboto" panose="02000000000000000000" pitchFamily="2" charset="0"/>
              </a:rPr>
              <a:t>pray for </a:t>
            </a:r>
            <a:r>
              <a:rPr lang="en-GB" sz="3600" dirty="0">
                <a:solidFill>
                  <a:schemeClr val="tx1">
                    <a:lumMod val="95000"/>
                    <a:lumOff val="5000"/>
                  </a:schemeClr>
                </a:solidFill>
                <a:latin typeface="Arial" panose="020B0604020202020204" pitchFamily="34" charset="0"/>
                <a:ea typeface="Roboto" panose="02000000000000000000" pitchFamily="2" charset="0"/>
              </a:rPr>
              <a:t>people on whom it is having a devastating impact </a:t>
            </a:r>
            <a:r>
              <a:rPr lang="en-GB" sz="3600" dirty="0" smtClean="0">
                <a:solidFill>
                  <a:schemeClr val="tx1">
                    <a:lumMod val="95000"/>
                    <a:lumOff val="5000"/>
                  </a:schemeClr>
                </a:solidFill>
                <a:latin typeface="Arial" panose="020B0604020202020204" pitchFamily="34" charset="0"/>
                <a:ea typeface="Roboto" panose="02000000000000000000" pitchFamily="2" charset="0"/>
              </a:rPr>
              <a:t>and for </a:t>
            </a:r>
            <a:r>
              <a:rPr lang="en-GB" sz="3600" dirty="0">
                <a:solidFill>
                  <a:schemeClr val="tx1">
                    <a:lumMod val="95000"/>
                    <a:lumOff val="5000"/>
                  </a:schemeClr>
                </a:solidFill>
                <a:latin typeface="Arial" panose="020B0604020202020204" pitchFamily="34" charset="0"/>
                <a:ea typeface="Roboto" panose="02000000000000000000" pitchFamily="2" charset="0"/>
              </a:rPr>
              <a:t>people who have been displaced. We give thanks </a:t>
            </a:r>
            <a:r>
              <a:rPr lang="en-GB" sz="3600" dirty="0" smtClean="0">
                <a:solidFill>
                  <a:schemeClr val="tx1">
                    <a:lumMod val="95000"/>
                    <a:lumOff val="5000"/>
                  </a:schemeClr>
                </a:solidFill>
                <a:latin typeface="Arial" panose="020B0604020202020204" pitchFamily="34" charset="0"/>
                <a:ea typeface="Roboto" panose="02000000000000000000" pitchFamily="2" charset="0"/>
              </a:rPr>
              <a:t>for those </a:t>
            </a:r>
            <a:r>
              <a:rPr lang="en-GB" sz="3600" dirty="0">
                <a:solidFill>
                  <a:schemeClr val="tx1">
                    <a:lumMod val="95000"/>
                    <a:lumOff val="5000"/>
                  </a:schemeClr>
                </a:solidFill>
                <a:latin typeface="Arial" panose="020B0604020202020204" pitchFamily="34" charset="0"/>
                <a:ea typeface="Roboto" panose="02000000000000000000" pitchFamily="2" charset="0"/>
              </a:rPr>
              <a:t>people who have welcomed and offered hospitality,</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for those campaigning for climate justice</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p>
        </p:txBody>
      </p:sp>
    </p:spTree>
    <p:extLst>
      <p:ext uri="{BB962C8B-B14F-4D97-AF65-F5344CB8AC3E}">
        <p14:creationId xmlns:p14="http://schemas.microsoft.com/office/powerpoint/2010/main" val="151152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As a justice-seeking Church, give us wisdom, </a:t>
            </a:r>
            <a:r>
              <a:rPr lang="en-GB" sz="3600" dirty="0" smtClean="0">
                <a:solidFill>
                  <a:schemeClr val="tx1">
                    <a:lumMod val="95000"/>
                    <a:lumOff val="5000"/>
                  </a:schemeClr>
                </a:solidFill>
                <a:latin typeface="Arial" panose="020B0604020202020204" pitchFamily="34" charset="0"/>
                <a:ea typeface="Roboto" panose="02000000000000000000" pitchFamily="2" charset="0"/>
              </a:rPr>
              <a:t>integrity and </a:t>
            </a:r>
            <a:r>
              <a:rPr lang="en-GB" sz="3600" dirty="0">
                <a:solidFill>
                  <a:schemeClr val="tx1">
                    <a:lumMod val="95000"/>
                    <a:lumOff val="5000"/>
                  </a:schemeClr>
                </a:solidFill>
                <a:latin typeface="Arial" panose="020B0604020202020204" pitchFamily="34" charset="0"/>
                <a:ea typeface="Roboto" panose="02000000000000000000" pitchFamily="2" charset="0"/>
              </a:rPr>
              <a:t>dedication so that we may recognise where there </a:t>
            </a:r>
            <a:r>
              <a:rPr lang="en-GB" sz="3600" dirty="0" smtClean="0">
                <a:solidFill>
                  <a:schemeClr val="tx1">
                    <a:lumMod val="95000"/>
                    <a:lumOff val="5000"/>
                  </a:schemeClr>
                </a:solidFill>
                <a:latin typeface="Arial" panose="020B0604020202020204" pitchFamily="34" charset="0"/>
                <a:ea typeface="Roboto" panose="02000000000000000000" pitchFamily="2" charset="0"/>
              </a:rPr>
              <a:t>are injustices</a:t>
            </a:r>
            <a:r>
              <a:rPr lang="en-GB" sz="3600" dirty="0">
                <a:solidFill>
                  <a:schemeClr val="tx1">
                    <a:lumMod val="95000"/>
                    <a:lumOff val="5000"/>
                  </a:schemeClr>
                </a:solidFill>
                <a:latin typeface="Arial" panose="020B0604020202020204" pitchFamily="34" charset="0"/>
                <a:ea typeface="Roboto" panose="02000000000000000000" pitchFamily="2" charset="0"/>
              </a:rPr>
              <a:t>. Help us to act upon them, always seeking </a:t>
            </a:r>
            <a:r>
              <a:rPr lang="en-GB" sz="3600" dirty="0" smtClean="0">
                <a:solidFill>
                  <a:schemeClr val="tx1">
                    <a:lumMod val="95000"/>
                    <a:lumOff val="5000"/>
                  </a:schemeClr>
                </a:solidFill>
                <a:latin typeface="Arial" panose="020B0604020202020204" pitchFamily="34" charset="0"/>
                <a:ea typeface="Roboto" panose="02000000000000000000" pitchFamily="2" charset="0"/>
              </a:rPr>
              <a:t>your guidance.</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Let justice roll,</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and may your kingdom come</a:t>
            </a:r>
            <a:r>
              <a:rPr lang="en-GB" sz="3600" b="1" dirty="0" smtClean="0">
                <a:solidFill>
                  <a:schemeClr val="tx1">
                    <a:lumMod val="95000"/>
                    <a:lumOff val="5000"/>
                  </a:schemeClr>
                </a:solidFill>
                <a:latin typeface="Arial" panose="020B0604020202020204" pitchFamily="34" charset="0"/>
                <a:ea typeface="Roboto" panose="02000000000000000000" pitchFamily="2" charset="0"/>
              </a:rPr>
              <a:t>.</a:t>
            </a:r>
            <a:endParaRPr lang="en-GB" sz="36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91812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Say together the </a:t>
            </a:r>
            <a:r>
              <a:rPr lang="en-GB" sz="3600" b="1" dirty="0">
                <a:solidFill>
                  <a:schemeClr val="tx1">
                    <a:lumMod val="95000"/>
                    <a:lumOff val="5000"/>
                  </a:schemeClr>
                </a:solidFill>
                <a:latin typeface="Arial" panose="020B0604020202020204" pitchFamily="34" charset="0"/>
                <a:ea typeface="Roboto" panose="02000000000000000000" pitchFamily="2" charset="0"/>
              </a:rPr>
              <a:t>Lord’s Prayer</a:t>
            </a:r>
            <a:r>
              <a:rPr lang="en-GB" sz="3600" dirty="0">
                <a:solidFill>
                  <a:schemeClr val="tx1">
                    <a:lumMod val="95000"/>
                    <a:lumOff val="5000"/>
                  </a:schemeClr>
                </a:solidFill>
                <a:latin typeface="Arial" panose="020B0604020202020204" pitchFamily="34" charset="0"/>
                <a:ea typeface="Roboto" panose="02000000000000000000" pitchFamily="2" charset="0"/>
              </a:rPr>
              <a:t>, in the language of your heart.</a:t>
            </a:r>
          </a:p>
        </p:txBody>
      </p:sp>
    </p:spTree>
    <p:extLst>
      <p:ext uri="{BB962C8B-B14F-4D97-AF65-F5344CB8AC3E}">
        <p14:creationId xmlns:p14="http://schemas.microsoft.com/office/powerpoint/2010/main" val="17269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606716" cy="6120000"/>
          </a:xfrm>
        </p:spPr>
        <p:txBody>
          <a:bodyPr>
            <a:normAutofit/>
          </a:bodyPr>
          <a:lstStyle/>
          <a:p>
            <a:pPr>
              <a:lnSpc>
                <a:spcPct val="100000"/>
              </a:lnSpc>
            </a:pPr>
            <a:r>
              <a:rPr lang="en-GB" sz="4000" b="1" dirty="0" smtClean="0">
                <a:solidFill>
                  <a:srgbClr val="C00000"/>
                </a:solidFill>
                <a:latin typeface="Arial" panose="020B0604020202020204" pitchFamily="34" charset="0"/>
                <a:ea typeface="Roboto" panose="02000000000000000000" pitchFamily="2" charset="0"/>
                <a:cs typeface="Arial" panose="020B0604020202020204" pitchFamily="34" charset="0"/>
              </a:rPr>
              <a:t>Hymn</a:t>
            </a:r>
            <a:br>
              <a:rPr lang="en-GB" sz="4000" b="1" dirty="0" smtClean="0">
                <a:solidFill>
                  <a:srgbClr val="C00000"/>
                </a:solidFill>
                <a:latin typeface="Arial" panose="020B0604020202020204" pitchFamily="34" charset="0"/>
                <a:ea typeface="Roboto" panose="02000000000000000000" pitchFamily="2" charset="0"/>
                <a:cs typeface="Arial" panose="020B0604020202020204" pitchFamily="34"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t>Freedom is coming</a:t>
            </a:r>
            <a:br>
              <a:rPr lang="en-GB" sz="4000" dirty="0"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t>(</a:t>
            </a:r>
            <a:r>
              <a:rPr lang="en-GB" sz="4000" i="1" dirty="0" err="1"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t>StF</a:t>
            </a:r>
            <a:r>
              <a:rPr lang="en-GB" sz="4000" i="1" dirty="0" smtClean="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rPr>
              <a:t> 697)</a:t>
            </a:r>
            <a:endParaRPr lang="en-US" sz="4000" dirty="0">
              <a:solidFill>
                <a:schemeClr val="tx1">
                  <a:lumMod val="95000"/>
                  <a:lumOff val="5000"/>
                </a:schemeClr>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97888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God has spoken </a:t>
            </a:r>
            <a:r>
              <a:rPr lang="en-GB" sz="4000" dirty="0" smtClean="0">
                <a:solidFill>
                  <a:schemeClr val="tx1">
                    <a:lumMod val="95000"/>
                    <a:lumOff val="5000"/>
                  </a:schemeClr>
                </a:solidFill>
                <a:latin typeface="Arial" panose="020B0604020202020204" pitchFamily="34" charset="0"/>
                <a:ea typeface="Roboto" panose="02000000000000000000" pitchFamily="2" charset="0"/>
              </a:rPr>
              <a:t/>
            </a:r>
            <a:br>
              <a:rPr lang="en-GB" sz="4000" dirty="0" smtClean="0">
                <a:solidFill>
                  <a:schemeClr val="tx1">
                    <a:lumMod val="95000"/>
                    <a:lumOff val="5000"/>
                  </a:schemeClr>
                </a:solidFill>
                <a:latin typeface="Arial" panose="020B0604020202020204" pitchFamily="34" charset="0"/>
                <a:ea typeface="Roboto" panose="02000000000000000000" pitchFamily="2" charset="0"/>
              </a:rPr>
            </a:br>
            <a:r>
              <a:rPr lang="en-GB" sz="4000" dirty="0" smtClean="0">
                <a:solidFill>
                  <a:schemeClr val="tx1">
                    <a:lumMod val="95000"/>
                    <a:lumOff val="5000"/>
                  </a:schemeClr>
                </a:solidFill>
                <a:latin typeface="Arial" panose="020B0604020202020204" pitchFamily="34" charset="0"/>
                <a:ea typeface="Roboto" panose="02000000000000000000" pitchFamily="2" charset="0"/>
              </a:rPr>
              <a:t>(</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157)</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2383851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573352" cy="6120000"/>
          </a:xfrm>
        </p:spPr>
        <p:txBody>
          <a:bodyPr>
            <a:normAutofit fontScale="90000"/>
          </a:bodyPr>
          <a:lstStyle/>
          <a:p>
            <a:r>
              <a:rPr lang="en-GB" sz="4000" b="1" dirty="0">
                <a:solidFill>
                  <a:srgbClr val="C00000"/>
                </a:solidFill>
                <a:latin typeface="Arial" panose="020B0604020202020204" pitchFamily="34" charset="0"/>
                <a:ea typeface="Roboto" panose="02000000000000000000" pitchFamily="2" charset="0"/>
              </a:rPr>
              <a:t>Dedication of Offering</a:t>
            </a:r>
            <a:br>
              <a:rPr lang="en-GB" sz="4000" b="1" dirty="0">
                <a:solidFill>
                  <a:srgbClr val="C00000"/>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100" dirty="0" smtClean="0">
                <a:solidFill>
                  <a:schemeClr val="tx1">
                    <a:lumMod val="95000"/>
                    <a:lumOff val="5000"/>
                  </a:schemeClr>
                </a:solidFill>
                <a:latin typeface="Arial" panose="020B0604020202020204" pitchFamily="34" charset="0"/>
                <a:ea typeface="Roboto" panose="02000000000000000000" pitchFamily="2" charset="0"/>
              </a:rPr>
              <a:t>Let </a:t>
            </a:r>
            <a:r>
              <a:rPr lang="en-GB" sz="3100" dirty="0">
                <a:solidFill>
                  <a:schemeClr val="tx1">
                    <a:lumMod val="95000"/>
                    <a:lumOff val="5000"/>
                  </a:schemeClr>
                </a:solidFill>
                <a:latin typeface="Arial" panose="020B0604020202020204" pitchFamily="34" charset="0"/>
                <a:ea typeface="Roboto" panose="02000000000000000000" pitchFamily="2" charset="0"/>
              </a:rPr>
              <a:t>us stand and say together</a:t>
            </a:r>
            <a:r>
              <a:rPr lang="en-GB" sz="3100" dirty="0" smtClean="0">
                <a:solidFill>
                  <a:schemeClr val="tx1">
                    <a:lumMod val="95000"/>
                    <a:lumOff val="5000"/>
                  </a:schemeClr>
                </a:solidFill>
                <a:latin typeface="Arial" panose="020B0604020202020204" pitchFamily="34" charset="0"/>
                <a:ea typeface="Roboto" panose="02000000000000000000" pitchFamily="2" charset="0"/>
              </a:rPr>
              <a:t>:</a:t>
            </a:r>
            <a:r>
              <a:rPr lang="en-GB" sz="3600" dirty="0" smtClean="0">
                <a:solidFill>
                  <a:schemeClr val="tx1">
                    <a:lumMod val="95000"/>
                    <a:lumOff val="5000"/>
                  </a:schemeClr>
                </a:solidFill>
                <a:latin typeface="Arial" panose="020B0604020202020204" pitchFamily="34" charset="0"/>
                <a:ea typeface="Roboto" panose="02000000000000000000" pitchFamily="2" charset="0"/>
              </a:rPr>
              <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Loving and gracious God, we bring the offerings for</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the work of the Methodist Church through its World</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Mission Fund. May the money be used to support</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where there is need, and to share your love which we</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know from the life of Jesus Christ, our Saviour. We</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pray for those who will share in the distribution of the</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funds, and for those who will be recipients, that each</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may learn more of your generous hospitality and love</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for all humankind. Amen.</a:t>
            </a:r>
          </a:p>
        </p:txBody>
      </p:sp>
    </p:spTree>
    <p:extLst>
      <p:ext uri="{BB962C8B-B14F-4D97-AF65-F5344CB8AC3E}">
        <p14:creationId xmlns:p14="http://schemas.microsoft.com/office/powerpoint/2010/main" val="2470630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Autofit/>
          </a:bodyPr>
          <a:lstStyle/>
          <a:p>
            <a:pPr>
              <a:lnSpc>
                <a:spcPct val="107000"/>
              </a:lnSpc>
              <a:spcAft>
                <a:spcPts val="800"/>
              </a:spcAft>
            </a:pPr>
            <a:r>
              <a:rPr lang="en-GB" sz="3600" b="1" dirty="0" smtClean="0">
                <a:solidFill>
                  <a:srgbClr val="C00000"/>
                </a:solidFill>
                <a:latin typeface="Arial" panose="020B0604020202020204" pitchFamily="34" charset="0"/>
                <a:ea typeface="Roboto" panose="02000000000000000000" pitchFamily="2" charset="0"/>
                <a:cs typeface="Times New Roman" panose="02020603050405020304" pitchFamily="18" charset="0"/>
              </a:rPr>
              <a:t>Benediction</a:t>
            </a:r>
            <a:r>
              <a:rPr lang="en-GB" b="1" dirty="0" smtClean="0">
                <a:solidFill>
                  <a:srgbClr val="C00000"/>
                </a:solidFill>
                <a:latin typeface="Arial" panose="020B0604020202020204" pitchFamily="34" charset="0"/>
                <a:ea typeface="Roboto" panose="02000000000000000000" pitchFamily="2" charset="0"/>
                <a:cs typeface="Times New Roman" panose="02020603050405020304" pitchFamily="18" charset="0"/>
              </a:rPr>
              <a:t/>
            </a:r>
            <a:br>
              <a:rPr lang="en-GB" b="1" dirty="0" smtClean="0">
                <a:solidFill>
                  <a:srgbClr val="C00000"/>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Loving God,</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Renew our passion for justice.</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Open our minds as we serve you in our daily lives.</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May we see the world through your eyes,</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may we listen with your ears.</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Send us out with your love and purpose in our hearts to do</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your will, to live and work for your kingdom and for your glory</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now and always.</a:t>
            </a:r>
            <a:br>
              <a:rPr lang="en-GB" sz="2800"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br>
            <a:r>
              <a:rPr lang="en-GB" sz="2800" b="1" dirty="0" smtClean="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rPr>
              <a:t>Amen.</a:t>
            </a:r>
            <a:endParaRPr lang="en-GB" sz="2800" b="1" dirty="0">
              <a:solidFill>
                <a:schemeClr val="tx1">
                  <a:lumMod val="95000"/>
                  <a:lumOff val="5000"/>
                </a:schemeClr>
              </a:solidFill>
              <a:latin typeface="Arial" panose="020B0604020202020204" pitchFamily="34"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278549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AC0193-EBEC-D643-A106-581C0815752E}"/>
              </a:ext>
            </a:extLst>
          </p:cNvPr>
          <p:cNvSpPr txBox="1">
            <a:spLocks/>
          </p:cNvSpPr>
          <p:nvPr/>
        </p:nvSpPr>
        <p:spPr>
          <a:xfrm>
            <a:off x="922421" y="512399"/>
            <a:ext cx="5037880" cy="61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smtClean="0">
                <a:solidFill>
                  <a:srgbClr val="C00000"/>
                </a:solidFill>
                <a:latin typeface="Arial" panose="020B0604020202020204" pitchFamily="34" charset="0"/>
                <a:ea typeface="Roboto" panose="02000000000000000000" pitchFamily="2" charset="0"/>
              </a:rPr>
              <a:t> </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
        <p:nvSpPr>
          <p:cNvPr id="2" name="Rectangle 1"/>
          <p:cNvSpPr/>
          <p:nvPr/>
        </p:nvSpPr>
        <p:spPr>
          <a:xfrm>
            <a:off x="2093913" y="3495096"/>
            <a:ext cx="7732776" cy="1754326"/>
          </a:xfrm>
          <a:prstGeom prst="rect">
            <a:avLst/>
          </a:prstGeom>
        </p:spPr>
        <p:txBody>
          <a:bodyPr wrap="square">
            <a:spAutoFit/>
          </a:bodyPr>
          <a:lstStyle/>
          <a:p>
            <a:pPr algn="ctr"/>
            <a:r>
              <a:rPr lang="en-GB" sz="3600">
                <a:solidFill>
                  <a:schemeClr val="tx1">
                    <a:lumMod val="95000"/>
                    <a:lumOff val="5000"/>
                  </a:schemeClr>
                </a:solidFill>
                <a:latin typeface="Arial" panose="020B0604020202020204" pitchFamily="34" charset="0"/>
                <a:ea typeface="Roboto" panose="02000000000000000000" pitchFamily="2" charset="0"/>
              </a:rPr>
              <a:t> </a:t>
            </a:r>
            <a:r>
              <a:rPr lang="en-GB" sz="3600" smtClean="0">
                <a:solidFill>
                  <a:schemeClr val="tx1">
                    <a:lumMod val="95000"/>
                    <a:lumOff val="5000"/>
                  </a:schemeClr>
                </a:solidFill>
                <a:latin typeface="Arial" panose="020B0604020202020204" pitchFamily="34" charset="0"/>
                <a:ea typeface="Roboto" panose="02000000000000000000" pitchFamily="2" charset="0"/>
              </a:rPr>
              <a:t>To support the </a:t>
            </a:r>
            <a:r>
              <a:rPr lang="en-GB" sz="3600">
                <a:solidFill>
                  <a:schemeClr val="tx1">
                    <a:lumMod val="95000"/>
                    <a:lumOff val="5000"/>
                  </a:schemeClr>
                </a:solidFill>
                <a:latin typeface="Arial" panose="020B0604020202020204" pitchFamily="34" charset="0"/>
                <a:ea typeface="Roboto" panose="02000000000000000000" pitchFamily="2" charset="0"/>
              </a:rPr>
              <a:t/>
            </a:r>
            <a:br>
              <a:rPr lang="en-GB" sz="3600">
                <a:solidFill>
                  <a:schemeClr val="tx1">
                    <a:lumMod val="95000"/>
                    <a:lumOff val="5000"/>
                  </a:schemeClr>
                </a:solidFill>
                <a:latin typeface="Arial" panose="020B0604020202020204" pitchFamily="34" charset="0"/>
                <a:ea typeface="Roboto" panose="02000000000000000000" pitchFamily="2" charset="0"/>
              </a:rPr>
            </a:br>
            <a:r>
              <a:rPr lang="en-GB" sz="3600">
                <a:solidFill>
                  <a:schemeClr val="tx1">
                    <a:lumMod val="95000"/>
                    <a:lumOff val="5000"/>
                  </a:schemeClr>
                </a:solidFill>
                <a:latin typeface="Arial" panose="020B0604020202020204" pitchFamily="34" charset="0"/>
                <a:ea typeface="Roboto" panose="02000000000000000000" pitchFamily="2" charset="0"/>
              </a:rPr>
              <a:t>World Mission </a:t>
            </a:r>
            <a:r>
              <a:rPr lang="en-GB" sz="3600" smtClean="0">
                <a:solidFill>
                  <a:schemeClr val="tx1">
                    <a:lumMod val="95000"/>
                    <a:lumOff val="5000"/>
                  </a:schemeClr>
                </a:solidFill>
                <a:latin typeface="Arial" panose="020B0604020202020204" pitchFamily="34" charset="0"/>
                <a:ea typeface="Roboto" panose="02000000000000000000" pitchFamily="2" charset="0"/>
              </a:rPr>
              <a:t>Fund, go </a:t>
            </a:r>
            <a:r>
              <a:rPr lang="en-GB" sz="3600">
                <a:solidFill>
                  <a:schemeClr val="tx1">
                    <a:lumMod val="95000"/>
                    <a:lumOff val="5000"/>
                  </a:schemeClr>
                </a:solidFill>
                <a:latin typeface="Arial" panose="020B0604020202020204" pitchFamily="34" charset="0"/>
                <a:ea typeface="Roboto" panose="02000000000000000000" pitchFamily="2" charset="0"/>
              </a:rPr>
              <a:t>to: </a:t>
            </a:r>
            <a:br>
              <a:rPr lang="en-GB" sz="3600">
                <a:solidFill>
                  <a:schemeClr val="tx1">
                    <a:lumMod val="95000"/>
                    <a:lumOff val="5000"/>
                  </a:schemeClr>
                </a:solidFill>
                <a:latin typeface="Arial" panose="020B0604020202020204" pitchFamily="34" charset="0"/>
                <a:ea typeface="Roboto" panose="02000000000000000000" pitchFamily="2" charset="0"/>
              </a:rPr>
            </a:br>
            <a:r>
              <a:rPr lang="en-GB" sz="3600">
                <a:solidFill>
                  <a:srgbClr val="C00000"/>
                </a:solidFill>
                <a:latin typeface="Arial" panose="020B0604020202020204" pitchFamily="34" charset="0"/>
                <a:ea typeface="Roboto" panose="02000000000000000000" pitchFamily="2" charset="0"/>
              </a:rPr>
              <a:t>methodist.org.uk/WorldMissionFund</a:t>
            </a:r>
            <a:endParaRPr lang="en-GB" sz="36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421" y="0"/>
            <a:ext cx="2986951" cy="21121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60" y="512399"/>
            <a:ext cx="3657600" cy="579324"/>
          </a:xfrm>
          <a:prstGeom prst="rect">
            <a:avLst/>
          </a:prstGeom>
        </p:spPr>
      </p:pic>
    </p:spTree>
    <p:extLst>
      <p:ext uri="{BB962C8B-B14F-4D97-AF65-F5344CB8AC3E}">
        <p14:creationId xmlns:p14="http://schemas.microsoft.com/office/powerpoint/2010/main" val="152420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Gathering Prayer</a:t>
            </a:r>
            <a:r>
              <a:rPr lang="en-GB" sz="4000" dirty="0" smtClean="0">
                <a:solidFill>
                  <a:schemeClr val="bg1"/>
                </a:solidFill>
                <a:latin typeface="Arial" panose="020B0604020202020204" pitchFamily="34" charset="0"/>
                <a:ea typeface="Roboto" panose="02000000000000000000" pitchFamily="2" charset="0"/>
              </a:rPr>
              <a:t/>
            </a:r>
            <a:br>
              <a:rPr lang="en-GB" sz="4000" dirty="0" smtClean="0">
                <a:solidFill>
                  <a:schemeClr val="bg1"/>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Lord, as we gather as your people, a small community in </a:t>
            </a:r>
            <a:r>
              <a:rPr lang="en-GB" sz="3600" dirty="0" smtClean="0">
                <a:solidFill>
                  <a:schemeClr val="tx1">
                    <a:lumMod val="95000"/>
                    <a:lumOff val="5000"/>
                  </a:schemeClr>
                </a:solidFill>
                <a:latin typeface="Arial" panose="020B0604020202020204" pitchFamily="34" charset="0"/>
                <a:ea typeface="Roboto" panose="02000000000000000000" pitchFamily="2" charset="0"/>
              </a:rPr>
              <a:t>the family </a:t>
            </a:r>
            <a:r>
              <a:rPr lang="en-GB" sz="3600" dirty="0">
                <a:solidFill>
                  <a:schemeClr val="tx1">
                    <a:lumMod val="95000"/>
                    <a:lumOff val="5000"/>
                  </a:schemeClr>
                </a:solidFill>
                <a:latin typeface="Arial" panose="020B0604020202020204" pitchFamily="34" charset="0"/>
                <a:ea typeface="Roboto" panose="02000000000000000000" pitchFamily="2" charset="0"/>
              </a:rPr>
              <a:t>of your worldwide Church, open us up to love of </a:t>
            </a:r>
            <a:r>
              <a:rPr lang="en-GB" sz="3600" dirty="0" smtClean="0">
                <a:solidFill>
                  <a:schemeClr val="tx1">
                    <a:lumMod val="95000"/>
                    <a:lumOff val="5000"/>
                  </a:schemeClr>
                </a:solidFill>
                <a:latin typeface="Arial" panose="020B0604020202020204" pitchFamily="34" charset="0"/>
                <a:ea typeface="Roboto" panose="02000000000000000000" pitchFamily="2" charset="0"/>
              </a:rPr>
              <a:t>you and </a:t>
            </a:r>
            <a:r>
              <a:rPr lang="en-GB" sz="3600" dirty="0">
                <a:solidFill>
                  <a:schemeClr val="tx1">
                    <a:lumMod val="95000"/>
                    <a:lumOff val="5000"/>
                  </a:schemeClr>
                </a:solidFill>
                <a:latin typeface="Arial" panose="020B0604020202020204" pitchFamily="34" charset="0"/>
                <a:ea typeface="Roboto" panose="02000000000000000000" pitchFamily="2" charset="0"/>
              </a:rPr>
              <a:t>love of neighbour. We offer our hearts to your worship</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and our lives to your service. Renew our strength </a:t>
            </a:r>
            <a:r>
              <a:rPr lang="en-GB" sz="3600" dirty="0" smtClean="0">
                <a:solidFill>
                  <a:schemeClr val="tx1">
                    <a:lumMod val="95000"/>
                    <a:lumOff val="5000"/>
                  </a:schemeClr>
                </a:solidFill>
                <a:latin typeface="Arial" panose="020B0604020202020204" pitchFamily="34" charset="0"/>
                <a:ea typeface="Roboto" panose="02000000000000000000" pitchFamily="2" charset="0"/>
              </a:rPr>
              <a:t>and re-kindle </a:t>
            </a:r>
            <a:r>
              <a:rPr lang="en-GB" sz="3600" dirty="0">
                <a:solidFill>
                  <a:schemeClr val="tx1">
                    <a:lumMod val="95000"/>
                    <a:lumOff val="5000"/>
                  </a:schemeClr>
                </a:solidFill>
                <a:latin typeface="Arial" panose="020B0604020202020204" pitchFamily="34" charset="0"/>
                <a:ea typeface="Roboto" panose="02000000000000000000" pitchFamily="2" charset="0"/>
              </a:rPr>
              <a:t>our vision as we meet to find our way, anew, in you.</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Amen.</a:t>
            </a:r>
          </a:p>
        </p:txBody>
      </p:sp>
    </p:spTree>
    <p:extLst>
      <p:ext uri="{BB962C8B-B14F-4D97-AF65-F5344CB8AC3E}">
        <p14:creationId xmlns:p14="http://schemas.microsoft.com/office/powerpoint/2010/main" val="201274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3E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770021" y="359999"/>
            <a:ext cx="5037880" cy="6120000"/>
          </a:xfrm>
        </p:spPr>
        <p:txBody>
          <a:bodyPr>
            <a:normAutofit/>
          </a:bodyPr>
          <a:lstStyle/>
          <a:p>
            <a:r>
              <a:rPr lang="en-GB" sz="4000" b="1" dirty="0" smtClean="0">
                <a:solidFill>
                  <a:srgbClr val="C00000"/>
                </a:solidFill>
                <a:latin typeface="Arial" panose="020B0604020202020204" pitchFamily="34" charset="0"/>
                <a:ea typeface="Roboto" panose="02000000000000000000" pitchFamily="2" charset="0"/>
              </a:rPr>
              <a:t>Hymn</a:t>
            </a:r>
            <a:r>
              <a:rPr lang="en-GB" sz="4000" i="1" dirty="0">
                <a:solidFill>
                  <a:srgbClr val="FAB3CF"/>
                </a:solidFill>
                <a:latin typeface="Arial" panose="020B0604020202020204" pitchFamily="34" charset="0"/>
                <a:ea typeface="Roboto" panose="02000000000000000000" pitchFamily="2" charset="0"/>
              </a:rPr>
              <a:t/>
            </a:r>
            <a:br>
              <a:rPr lang="en-GB" sz="4000" i="1" dirty="0">
                <a:solidFill>
                  <a:srgbClr val="FAB3CF"/>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Jesus calls us here to meet him</a:t>
            </a:r>
            <a:br>
              <a:rPr lang="en-GB" sz="4000" dirty="0">
                <a:solidFill>
                  <a:schemeClr val="tx1">
                    <a:lumMod val="95000"/>
                    <a:lumOff val="5000"/>
                  </a:schemeClr>
                </a:solidFill>
                <a:latin typeface="Arial" panose="020B0604020202020204" pitchFamily="34" charset="0"/>
                <a:ea typeface="Roboto" panose="02000000000000000000" pitchFamily="2" charset="0"/>
              </a:rPr>
            </a:br>
            <a:r>
              <a:rPr lang="en-GB" sz="4000" dirty="0">
                <a:solidFill>
                  <a:schemeClr val="tx1">
                    <a:lumMod val="95000"/>
                    <a:lumOff val="5000"/>
                  </a:schemeClr>
                </a:solidFill>
                <a:latin typeface="Arial" panose="020B0604020202020204" pitchFamily="34" charset="0"/>
                <a:ea typeface="Roboto" panose="02000000000000000000" pitchFamily="2" charset="0"/>
              </a:rPr>
              <a:t>(</a:t>
            </a:r>
            <a:r>
              <a:rPr lang="en-GB" sz="4000" i="1" dirty="0" err="1">
                <a:solidFill>
                  <a:schemeClr val="tx1">
                    <a:lumMod val="95000"/>
                    <a:lumOff val="5000"/>
                  </a:schemeClr>
                </a:solidFill>
                <a:latin typeface="Arial" panose="020B0604020202020204" pitchFamily="34" charset="0"/>
                <a:ea typeface="Roboto" panose="02000000000000000000" pitchFamily="2" charset="0"/>
              </a:rPr>
              <a:t>StF</a:t>
            </a:r>
            <a:r>
              <a:rPr lang="en-GB" sz="4000" dirty="0">
                <a:solidFill>
                  <a:schemeClr val="tx1">
                    <a:lumMod val="95000"/>
                    <a:lumOff val="5000"/>
                  </a:schemeClr>
                </a:solidFill>
                <a:latin typeface="Arial" panose="020B0604020202020204" pitchFamily="34" charset="0"/>
                <a:ea typeface="Roboto" panose="02000000000000000000" pitchFamily="2" charset="0"/>
              </a:rPr>
              <a:t> 28</a:t>
            </a:r>
            <a:r>
              <a:rPr lang="en-GB" sz="4000" dirty="0" smtClean="0">
                <a:solidFill>
                  <a:schemeClr val="tx1">
                    <a:lumMod val="95000"/>
                    <a:lumOff val="5000"/>
                  </a:schemeClr>
                </a:solidFill>
                <a:latin typeface="Arial" panose="020B0604020202020204" pitchFamily="34" charset="0"/>
                <a:ea typeface="Roboto" panose="02000000000000000000" pitchFamily="2" charset="0"/>
              </a:rPr>
              <a:t>)</a:t>
            </a:r>
            <a:endParaRPr lang="en-US" sz="4000" dirty="0">
              <a:solidFill>
                <a:schemeClr val="tx1">
                  <a:lumMod val="95000"/>
                  <a:lumOff val="5000"/>
                </a:schemeClr>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06410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417904" cy="6120000"/>
          </a:xfrm>
        </p:spPr>
        <p:txBody>
          <a:bodyPr>
            <a:normAutofit/>
          </a:bodyPr>
          <a:lstStyle/>
          <a:p>
            <a:r>
              <a:rPr lang="en-GB" sz="4000" b="1" dirty="0">
                <a:solidFill>
                  <a:srgbClr val="C00000"/>
                </a:solidFill>
                <a:latin typeface="Arial" panose="020B0604020202020204" pitchFamily="34" charset="0"/>
                <a:ea typeface="Roboto" panose="02000000000000000000" pitchFamily="2" charset="0"/>
              </a:rPr>
              <a:t>Prayers of Praise and Confession</a:t>
            </a:r>
            <a:br>
              <a:rPr lang="en-GB" sz="4000" b="1" dirty="0">
                <a:solidFill>
                  <a:srgbClr val="C00000"/>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smtClean="0">
                <a:solidFill>
                  <a:schemeClr val="tx1">
                    <a:lumMod val="95000"/>
                    <a:lumOff val="5000"/>
                  </a:schemeClr>
                </a:solidFill>
                <a:latin typeface="Arial" panose="020B0604020202020204" pitchFamily="34" charset="0"/>
                <a:ea typeface="Roboto" panose="02000000000000000000" pitchFamily="2" charset="0"/>
              </a:rPr>
              <a:t>With </a:t>
            </a:r>
            <a:r>
              <a:rPr lang="en-GB" sz="3600" dirty="0">
                <a:solidFill>
                  <a:schemeClr val="tx1">
                    <a:lumMod val="95000"/>
                    <a:lumOff val="5000"/>
                  </a:schemeClr>
                </a:solidFill>
                <a:latin typeface="Arial" panose="020B0604020202020204" pitchFamily="34" charset="0"/>
                <a:ea typeface="Roboto" panose="02000000000000000000" pitchFamily="2" charset="0"/>
              </a:rPr>
              <a:t>the glory of Easter in our hearts, we come before you</a:t>
            </a:r>
            <a:r>
              <a:rPr lang="en-GB" sz="3600" dirty="0" smtClean="0">
                <a:solidFill>
                  <a:schemeClr val="tx1">
                    <a:lumMod val="95000"/>
                    <a:lumOff val="5000"/>
                  </a:schemeClr>
                </a:solidFill>
                <a:latin typeface="Arial" panose="020B0604020202020204" pitchFamily="34" charset="0"/>
                <a:ea typeface="Roboto" panose="02000000000000000000" pitchFamily="2" charset="0"/>
              </a:rPr>
              <a:t>, loving </a:t>
            </a:r>
            <a:r>
              <a:rPr lang="en-GB" sz="3600" dirty="0">
                <a:solidFill>
                  <a:schemeClr val="tx1">
                    <a:lumMod val="95000"/>
                    <a:lumOff val="5000"/>
                  </a:schemeClr>
                </a:solidFill>
                <a:latin typeface="Arial" panose="020B0604020202020204" pitchFamily="34" charset="0"/>
                <a:ea typeface="Roboto" panose="02000000000000000000" pitchFamily="2" charset="0"/>
              </a:rPr>
              <a:t>God, in praise and thanksgiving. We worship </a:t>
            </a:r>
            <a:r>
              <a:rPr lang="en-GB" sz="3600" dirty="0" smtClean="0">
                <a:solidFill>
                  <a:schemeClr val="tx1">
                    <a:lumMod val="95000"/>
                    <a:lumOff val="5000"/>
                  </a:schemeClr>
                </a:solidFill>
                <a:latin typeface="Arial" panose="020B0604020202020204" pitchFamily="34" charset="0"/>
                <a:ea typeface="Roboto" panose="02000000000000000000" pitchFamily="2" charset="0"/>
              </a:rPr>
              <a:t>and thank </a:t>
            </a:r>
            <a:r>
              <a:rPr lang="en-GB" sz="3600" dirty="0">
                <a:solidFill>
                  <a:schemeClr val="tx1">
                    <a:lumMod val="95000"/>
                    <a:lumOff val="5000"/>
                  </a:schemeClr>
                </a:solidFill>
                <a:latin typeface="Arial" panose="020B0604020202020204" pitchFamily="34" charset="0"/>
                <a:ea typeface="Roboto" panose="02000000000000000000" pitchFamily="2" charset="0"/>
              </a:rPr>
              <a:t>you for the good news that Jesus is risen </a:t>
            </a:r>
            <a:r>
              <a:rPr lang="en-GB" sz="3600">
                <a:solidFill>
                  <a:schemeClr val="tx1">
                    <a:lumMod val="95000"/>
                    <a:lumOff val="5000"/>
                  </a:schemeClr>
                </a:solidFill>
                <a:latin typeface="Arial" panose="020B0604020202020204" pitchFamily="34" charset="0"/>
                <a:ea typeface="Roboto" panose="02000000000000000000" pitchFamily="2" charset="0"/>
              </a:rPr>
              <a:t>and </a:t>
            </a:r>
            <a:r>
              <a:rPr lang="en-GB" sz="3600" smtClean="0">
                <a:solidFill>
                  <a:schemeClr val="tx1">
                    <a:lumMod val="95000"/>
                    <a:lumOff val="5000"/>
                  </a:schemeClr>
                </a:solidFill>
                <a:latin typeface="Arial" panose="020B0604020202020204" pitchFamily="34" charset="0"/>
                <a:ea typeface="Roboto" panose="02000000000000000000" pitchFamily="2" charset="0"/>
              </a:rPr>
              <a:t>alive among </a:t>
            </a:r>
            <a:r>
              <a:rPr lang="en-GB" sz="3600" dirty="0">
                <a:solidFill>
                  <a:schemeClr val="tx1">
                    <a:lumMod val="95000"/>
                    <a:lumOff val="5000"/>
                  </a:schemeClr>
                </a:solidFill>
                <a:latin typeface="Arial" panose="020B0604020202020204" pitchFamily="34" charset="0"/>
                <a:ea typeface="Roboto" panose="02000000000000000000" pitchFamily="2" charset="0"/>
              </a:rPr>
              <a:t>us</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For the knowledge that you are always with us,</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we praise you.</a:t>
            </a:r>
          </a:p>
        </p:txBody>
      </p:sp>
    </p:spTree>
    <p:extLst>
      <p:ext uri="{BB962C8B-B14F-4D97-AF65-F5344CB8AC3E}">
        <p14:creationId xmlns:p14="http://schemas.microsoft.com/office/powerpoint/2010/main" val="326018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518488" cy="6120000"/>
          </a:xfrm>
        </p:spPr>
        <p:txBody>
          <a:bodyPr>
            <a:normAutofit/>
          </a:bodyPr>
          <a:lstStyle/>
          <a:p>
            <a:r>
              <a:rPr lang="en-GB" sz="3600" dirty="0" smtClean="0">
                <a:solidFill>
                  <a:schemeClr val="tx1">
                    <a:lumMod val="95000"/>
                    <a:lumOff val="5000"/>
                  </a:schemeClr>
                </a:solidFill>
                <a:latin typeface="Arial" panose="020B0604020202020204" pitchFamily="34" charset="0"/>
                <a:ea typeface="Roboto" panose="02000000000000000000" pitchFamily="2" charset="0"/>
              </a:rPr>
              <a:t>Your </a:t>
            </a:r>
            <a:r>
              <a:rPr lang="en-GB" sz="3600" dirty="0">
                <a:solidFill>
                  <a:schemeClr val="tx1">
                    <a:lumMod val="95000"/>
                    <a:lumOff val="5000"/>
                  </a:schemeClr>
                </a:solidFill>
                <a:latin typeface="Arial" panose="020B0604020202020204" pitchFamily="34" charset="0"/>
                <a:ea typeface="Roboto" panose="02000000000000000000" pitchFamily="2" charset="0"/>
              </a:rPr>
              <a:t>love encircles our world: we see you in the </a:t>
            </a:r>
            <a:r>
              <a:rPr lang="en-GB" sz="3600" dirty="0" smtClean="0">
                <a:solidFill>
                  <a:schemeClr val="tx1">
                    <a:lumMod val="95000"/>
                    <a:lumOff val="5000"/>
                  </a:schemeClr>
                </a:solidFill>
                <a:latin typeface="Arial" panose="020B0604020202020204" pitchFamily="34" charset="0"/>
                <a:ea typeface="Roboto" panose="02000000000000000000" pitchFamily="2" charset="0"/>
              </a:rPr>
              <a:t>power and </a:t>
            </a:r>
            <a:r>
              <a:rPr lang="en-GB" sz="3600" dirty="0">
                <a:solidFill>
                  <a:schemeClr val="tx1">
                    <a:lumMod val="95000"/>
                    <a:lumOff val="5000"/>
                  </a:schemeClr>
                </a:solidFill>
                <a:latin typeface="Arial" panose="020B0604020202020204" pitchFamily="34" charset="0"/>
                <a:ea typeface="Roboto" panose="02000000000000000000" pitchFamily="2" charset="0"/>
              </a:rPr>
              <a:t>light of the sun, the strength of the wind and waves </a:t>
            </a:r>
            <a:r>
              <a:rPr lang="en-GB" sz="3600" dirty="0" smtClean="0">
                <a:solidFill>
                  <a:schemeClr val="tx1">
                    <a:lumMod val="95000"/>
                    <a:lumOff val="5000"/>
                  </a:schemeClr>
                </a:solidFill>
                <a:latin typeface="Arial" panose="020B0604020202020204" pitchFamily="34" charset="0"/>
                <a:ea typeface="Roboto" panose="02000000000000000000" pitchFamily="2" charset="0"/>
              </a:rPr>
              <a:t>of the </a:t>
            </a:r>
            <a:r>
              <a:rPr lang="en-GB" sz="3600" dirty="0">
                <a:solidFill>
                  <a:schemeClr val="tx1">
                    <a:lumMod val="95000"/>
                    <a:lumOff val="5000"/>
                  </a:schemeClr>
                </a:solidFill>
                <a:latin typeface="Arial" panose="020B0604020202020204" pitchFamily="34" charset="0"/>
                <a:ea typeface="Roboto" panose="02000000000000000000" pitchFamily="2" charset="0"/>
              </a:rPr>
              <a:t>sea, the vastness and beauty of our universe and </a:t>
            </a:r>
            <a:r>
              <a:rPr lang="en-GB" sz="3600" dirty="0" smtClean="0">
                <a:solidFill>
                  <a:schemeClr val="tx1">
                    <a:lumMod val="95000"/>
                    <a:lumOff val="5000"/>
                  </a:schemeClr>
                </a:solidFill>
                <a:latin typeface="Arial" panose="020B0604020202020204" pitchFamily="34" charset="0"/>
                <a:ea typeface="Roboto" panose="02000000000000000000" pitchFamily="2" charset="0"/>
              </a:rPr>
              <a:t>the balance </a:t>
            </a:r>
            <a:r>
              <a:rPr lang="en-GB" sz="3600" dirty="0">
                <a:solidFill>
                  <a:schemeClr val="tx1">
                    <a:lumMod val="95000"/>
                    <a:lumOff val="5000"/>
                  </a:schemeClr>
                </a:solidFill>
                <a:latin typeface="Arial" panose="020B0604020202020204" pitchFamily="34" charset="0"/>
                <a:ea typeface="Roboto" panose="02000000000000000000" pitchFamily="2" charset="0"/>
              </a:rPr>
              <a:t>of life from the microscopic insect to </a:t>
            </a:r>
            <a:r>
              <a:rPr lang="en-GB" sz="3600">
                <a:solidFill>
                  <a:schemeClr val="tx1">
                    <a:lumMod val="95000"/>
                    <a:lumOff val="5000"/>
                  </a:schemeClr>
                </a:solidFill>
                <a:latin typeface="Arial" panose="020B0604020202020204" pitchFamily="34" charset="0"/>
                <a:ea typeface="Roboto" panose="02000000000000000000" pitchFamily="2" charset="0"/>
              </a:rPr>
              <a:t>the </a:t>
            </a:r>
            <a:r>
              <a:rPr lang="en-GB" sz="3600" smtClean="0">
                <a:solidFill>
                  <a:schemeClr val="tx1">
                    <a:lumMod val="95000"/>
                    <a:lumOff val="5000"/>
                  </a:schemeClr>
                </a:solidFill>
                <a:latin typeface="Arial" panose="020B0604020202020204" pitchFamily="34" charset="0"/>
                <a:ea typeface="Roboto" panose="02000000000000000000" pitchFamily="2" charset="0"/>
              </a:rPr>
              <a:t>largest sea </a:t>
            </a:r>
            <a:r>
              <a:rPr lang="en-GB" sz="3600" dirty="0">
                <a:solidFill>
                  <a:schemeClr val="tx1">
                    <a:lumMod val="95000"/>
                    <a:lumOff val="5000"/>
                  </a:schemeClr>
                </a:solidFill>
                <a:latin typeface="Arial" panose="020B0604020202020204" pitchFamily="34" charset="0"/>
                <a:ea typeface="Roboto" panose="02000000000000000000" pitchFamily="2" charset="0"/>
              </a:rPr>
              <a:t>creature.</a:t>
            </a:r>
            <a:r>
              <a:rPr lang="en-GB" sz="3600" dirty="0" smtClean="0">
                <a:solidFill>
                  <a:schemeClr val="tx1">
                    <a:lumMod val="95000"/>
                    <a:lumOff val="5000"/>
                  </a:schemeClr>
                </a:solidFill>
                <a:latin typeface="Arial" panose="020B0604020202020204" pitchFamily="34" charset="0"/>
                <a:ea typeface="Roboto" panose="02000000000000000000" pitchFamily="2" charset="0"/>
              </a:rPr>
              <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For the knowledge that you are always with us,</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we praise you.</a:t>
            </a:r>
          </a:p>
        </p:txBody>
      </p:sp>
    </p:spTree>
    <p:extLst>
      <p:ext uri="{BB962C8B-B14F-4D97-AF65-F5344CB8AC3E}">
        <p14:creationId xmlns:p14="http://schemas.microsoft.com/office/powerpoint/2010/main" val="63478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518488"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We praise you for this world’s diversity and the variety </a:t>
            </a:r>
            <a:r>
              <a:rPr lang="en-GB" sz="3600" dirty="0" smtClean="0">
                <a:solidFill>
                  <a:schemeClr val="tx1">
                    <a:lumMod val="95000"/>
                    <a:lumOff val="5000"/>
                  </a:schemeClr>
                </a:solidFill>
                <a:latin typeface="Arial" panose="020B0604020202020204" pitchFamily="34" charset="0"/>
                <a:ea typeface="Roboto" panose="02000000000000000000" pitchFamily="2" charset="0"/>
              </a:rPr>
              <a:t>of life</a:t>
            </a:r>
            <a:r>
              <a:rPr lang="en-GB" sz="3600" dirty="0">
                <a:solidFill>
                  <a:schemeClr val="tx1">
                    <a:lumMod val="95000"/>
                    <a:lumOff val="5000"/>
                  </a:schemeClr>
                </a:solidFill>
                <a:latin typeface="Arial" panose="020B0604020202020204" pitchFamily="34" charset="0"/>
                <a:ea typeface="Roboto" panose="02000000000000000000" pitchFamily="2" charset="0"/>
              </a:rPr>
              <a:t>, for the opportunities to serve you and one </a:t>
            </a:r>
            <a:r>
              <a:rPr lang="en-GB" sz="3600" dirty="0" smtClean="0">
                <a:solidFill>
                  <a:schemeClr val="tx1">
                    <a:lumMod val="95000"/>
                    <a:lumOff val="5000"/>
                  </a:schemeClr>
                </a:solidFill>
                <a:latin typeface="Arial" panose="020B0604020202020204" pitchFamily="34" charset="0"/>
                <a:ea typeface="Roboto" panose="02000000000000000000" pitchFamily="2" charset="0"/>
              </a:rPr>
              <a:t>another each </a:t>
            </a:r>
            <a:r>
              <a:rPr lang="en-GB" sz="3600" dirty="0">
                <a:solidFill>
                  <a:schemeClr val="tx1">
                    <a:lumMod val="95000"/>
                    <a:lumOff val="5000"/>
                  </a:schemeClr>
                </a:solidFill>
                <a:latin typeface="Arial" panose="020B0604020202020204" pitchFamily="34" charset="0"/>
                <a:ea typeface="Roboto" panose="02000000000000000000" pitchFamily="2" charset="0"/>
              </a:rPr>
              <a:t>day.</a:t>
            </a:r>
            <a:r>
              <a:rPr lang="en-GB" sz="3600" dirty="0" smtClean="0">
                <a:solidFill>
                  <a:schemeClr val="tx1">
                    <a:lumMod val="95000"/>
                    <a:lumOff val="5000"/>
                  </a:schemeClr>
                </a:solidFill>
                <a:latin typeface="Arial" panose="020B0604020202020204" pitchFamily="34" charset="0"/>
                <a:ea typeface="Roboto" panose="02000000000000000000" pitchFamily="2" charset="0"/>
              </a:rPr>
              <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For the knowledge that you are always with us,</a:t>
            </a:r>
            <a:br>
              <a:rPr lang="en-GB" sz="3600" b="1"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we praise you.</a:t>
            </a:r>
          </a:p>
        </p:txBody>
      </p:sp>
    </p:spTree>
    <p:extLst>
      <p:ext uri="{BB962C8B-B14F-4D97-AF65-F5344CB8AC3E}">
        <p14:creationId xmlns:p14="http://schemas.microsoft.com/office/powerpoint/2010/main" val="943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C0193-EBEC-D643-A106-581C0815752E}"/>
              </a:ext>
            </a:extLst>
          </p:cNvPr>
          <p:cNvSpPr>
            <a:spLocks noGrp="1"/>
          </p:cNvSpPr>
          <p:nvPr>
            <p:ph type="title"/>
          </p:nvPr>
        </p:nvSpPr>
        <p:spPr>
          <a:xfrm>
            <a:off x="1130968" y="359999"/>
            <a:ext cx="10173032" cy="6120000"/>
          </a:xfrm>
        </p:spPr>
        <p:txBody>
          <a:bodyPr>
            <a:normAutofit/>
          </a:bodyPr>
          <a:lstStyle/>
          <a:p>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And yet, we have taken your gifts for granted. We </a:t>
            </a:r>
            <a:r>
              <a:rPr lang="en-GB" sz="3600" dirty="0" smtClean="0">
                <a:solidFill>
                  <a:schemeClr val="tx1">
                    <a:lumMod val="95000"/>
                    <a:lumOff val="5000"/>
                  </a:schemeClr>
                </a:solidFill>
                <a:latin typeface="Arial" panose="020B0604020202020204" pitchFamily="34" charset="0"/>
                <a:ea typeface="Roboto" panose="02000000000000000000" pitchFamily="2" charset="0"/>
              </a:rPr>
              <a:t>have ignored </a:t>
            </a:r>
            <a:r>
              <a:rPr lang="en-GB" sz="3600" dirty="0">
                <a:solidFill>
                  <a:schemeClr val="tx1">
                    <a:lumMod val="95000"/>
                    <a:lumOff val="5000"/>
                  </a:schemeClr>
                </a:solidFill>
                <a:latin typeface="Arial" panose="020B0604020202020204" pitchFamily="34" charset="0"/>
                <a:ea typeface="Roboto" panose="02000000000000000000" pitchFamily="2" charset="0"/>
              </a:rPr>
              <a:t>the signs of climate change</a:t>
            </a:r>
            <a:r>
              <a:rPr lang="en-GB" sz="3600">
                <a:solidFill>
                  <a:schemeClr val="tx1">
                    <a:lumMod val="95000"/>
                    <a:lumOff val="5000"/>
                  </a:schemeClr>
                </a:solidFill>
                <a:latin typeface="Arial" panose="020B0604020202020204" pitchFamily="34" charset="0"/>
                <a:ea typeface="Roboto" panose="02000000000000000000" pitchFamily="2" charset="0"/>
              </a:rPr>
              <a:t>, </a:t>
            </a:r>
            <a:r>
              <a:rPr lang="en-GB" sz="3600" smtClean="0">
                <a:solidFill>
                  <a:schemeClr val="tx1">
                    <a:lumMod val="95000"/>
                    <a:lumOff val="5000"/>
                  </a:schemeClr>
                </a:solidFill>
                <a:latin typeface="Arial" panose="020B0604020202020204" pitchFamily="34" charset="0"/>
                <a:ea typeface="Roboto" panose="02000000000000000000" pitchFamily="2" charset="0"/>
              </a:rPr>
              <a:t/>
            </a:r>
            <a:br>
              <a:rPr lang="en-GB" sz="3600" smtClean="0">
                <a:solidFill>
                  <a:schemeClr val="tx1">
                    <a:lumMod val="95000"/>
                    <a:lumOff val="5000"/>
                  </a:schemeClr>
                </a:solidFill>
                <a:latin typeface="Arial" panose="020B0604020202020204" pitchFamily="34" charset="0"/>
                <a:ea typeface="Roboto" panose="02000000000000000000" pitchFamily="2" charset="0"/>
              </a:rPr>
            </a:br>
            <a:r>
              <a:rPr lang="en-GB" sz="3600" smtClean="0">
                <a:solidFill>
                  <a:schemeClr val="tx1">
                    <a:lumMod val="95000"/>
                    <a:lumOff val="5000"/>
                  </a:schemeClr>
                </a:solidFill>
                <a:latin typeface="Arial" panose="020B0604020202020204" pitchFamily="34" charset="0"/>
                <a:ea typeface="Roboto" panose="02000000000000000000" pitchFamily="2" charset="0"/>
              </a:rPr>
              <a:t>we </a:t>
            </a:r>
            <a:r>
              <a:rPr lang="en-GB" sz="3600" dirty="0">
                <a:solidFill>
                  <a:schemeClr val="tx1">
                    <a:lumMod val="95000"/>
                    <a:lumOff val="5000"/>
                  </a:schemeClr>
                </a:solidFill>
                <a:latin typeface="Arial" panose="020B0604020202020204" pitchFamily="34" charset="0"/>
                <a:ea typeface="Roboto" panose="02000000000000000000" pitchFamily="2" charset="0"/>
              </a:rPr>
              <a:t>have </a:t>
            </a:r>
            <a:r>
              <a:rPr lang="en-GB" sz="3600" dirty="0" smtClean="0">
                <a:solidFill>
                  <a:schemeClr val="tx1">
                    <a:lumMod val="95000"/>
                    <a:lumOff val="5000"/>
                  </a:schemeClr>
                </a:solidFill>
                <a:latin typeface="Arial" panose="020B0604020202020204" pitchFamily="34" charset="0"/>
                <a:ea typeface="Roboto" panose="02000000000000000000" pitchFamily="2" charset="0"/>
              </a:rPr>
              <a:t>polluted rivers </a:t>
            </a:r>
            <a:r>
              <a:rPr lang="en-GB" sz="3600" dirty="0">
                <a:solidFill>
                  <a:schemeClr val="tx1">
                    <a:lumMod val="95000"/>
                    <a:lumOff val="5000"/>
                  </a:schemeClr>
                </a:solidFill>
                <a:latin typeface="Arial" panose="020B0604020202020204" pitchFamily="34" charset="0"/>
                <a:ea typeface="Roboto" panose="02000000000000000000" pitchFamily="2" charset="0"/>
              </a:rPr>
              <a:t>and seas, spoiling your wonderful creation</a:t>
            </a:r>
            <a:r>
              <a:rPr lang="en-GB" sz="3600" dirty="0" smtClean="0">
                <a:solidFill>
                  <a:schemeClr val="tx1">
                    <a:lumMod val="95000"/>
                    <a:lumOff val="5000"/>
                  </a:schemeClr>
                </a:solidFill>
                <a:latin typeface="Arial" panose="020B0604020202020204" pitchFamily="34" charset="0"/>
                <a:ea typeface="Roboto" panose="02000000000000000000" pitchFamily="2" charset="0"/>
              </a:rPr>
              <a:t>.</a:t>
            </a:r>
            <a:br>
              <a:rPr lang="en-GB" sz="3600" dirty="0" smtClean="0">
                <a:solidFill>
                  <a:schemeClr val="tx1">
                    <a:lumMod val="95000"/>
                    <a:lumOff val="5000"/>
                  </a:schemeClr>
                </a:solidFill>
                <a:latin typeface="Arial" panose="020B0604020202020204" pitchFamily="34" charset="0"/>
                <a:ea typeface="Roboto" panose="02000000000000000000" pitchFamily="2" charset="0"/>
              </a:rPr>
            </a:br>
            <a:r>
              <a:rPr lang="en-GB" sz="3600" dirty="0">
                <a:solidFill>
                  <a:schemeClr val="tx1">
                    <a:lumMod val="95000"/>
                    <a:lumOff val="5000"/>
                  </a:schemeClr>
                </a:solidFill>
                <a:latin typeface="Arial" panose="020B0604020202020204" pitchFamily="34" charset="0"/>
                <a:ea typeface="Roboto" panose="02000000000000000000" pitchFamily="2" charset="0"/>
              </a:rPr>
              <a:t/>
            </a:r>
            <a:br>
              <a:rPr lang="en-GB" sz="3600" dirty="0">
                <a:solidFill>
                  <a:schemeClr val="tx1">
                    <a:lumMod val="95000"/>
                    <a:lumOff val="5000"/>
                  </a:schemeClr>
                </a:solidFill>
                <a:latin typeface="Arial" panose="020B0604020202020204" pitchFamily="34" charset="0"/>
                <a:ea typeface="Roboto" panose="02000000000000000000" pitchFamily="2" charset="0"/>
              </a:rPr>
            </a:br>
            <a:r>
              <a:rPr lang="en-GB" sz="3600" b="1" dirty="0">
                <a:solidFill>
                  <a:schemeClr val="tx1">
                    <a:lumMod val="95000"/>
                    <a:lumOff val="5000"/>
                  </a:schemeClr>
                </a:solidFill>
                <a:latin typeface="Arial" panose="020B0604020202020204" pitchFamily="34" charset="0"/>
                <a:ea typeface="Roboto" panose="02000000000000000000" pitchFamily="2" charset="0"/>
              </a:rPr>
              <a:t>Teach us to live not by our values</a:t>
            </a:r>
            <a:r>
              <a:rPr lang="en-GB" sz="3600" b="1">
                <a:solidFill>
                  <a:schemeClr val="tx1">
                    <a:lumMod val="95000"/>
                    <a:lumOff val="5000"/>
                  </a:schemeClr>
                </a:solidFill>
                <a:latin typeface="Arial" panose="020B0604020202020204" pitchFamily="34" charset="0"/>
                <a:ea typeface="Roboto" panose="02000000000000000000" pitchFamily="2" charset="0"/>
              </a:rPr>
              <a:t>, </a:t>
            </a:r>
            <a:r>
              <a:rPr lang="en-GB" sz="3600" b="1" smtClean="0">
                <a:solidFill>
                  <a:schemeClr val="tx1">
                    <a:lumMod val="95000"/>
                    <a:lumOff val="5000"/>
                  </a:schemeClr>
                </a:solidFill>
                <a:latin typeface="Arial" panose="020B0604020202020204" pitchFamily="34" charset="0"/>
                <a:ea typeface="Roboto" panose="02000000000000000000" pitchFamily="2" charset="0"/>
              </a:rPr>
              <a:t/>
            </a:r>
            <a:br>
              <a:rPr lang="en-GB" sz="3600" b="1" smtClean="0">
                <a:solidFill>
                  <a:schemeClr val="tx1">
                    <a:lumMod val="95000"/>
                    <a:lumOff val="5000"/>
                  </a:schemeClr>
                </a:solidFill>
                <a:latin typeface="Arial" panose="020B0604020202020204" pitchFamily="34" charset="0"/>
                <a:ea typeface="Roboto" panose="02000000000000000000" pitchFamily="2" charset="0"/>
              </a:rPr>
            </a:br>
            <a:r>
              <a:rPr lang="en-GB" sz="3600" b="1" smtClean="0">
                <a:solidFill>
                  <a:schemeClr val="tx1">
                    <a:lumMod val="95000"/>
                    <a:lumOff val="5000"/>
                  </a:schemeClr>
                </a:solidFill>
                <a:latin typeface="Arial" panose="020B0604020202020204" pitchFamily="34" charset="0"/>
                <a:ea typeface="Roboto" panose="02000000000000000000" pitchFamily="2" charset="0"/>
              </a:rPr>
              <a:t>but </a:t>
            </a:r>
            <a:r>
              <a:rPr lang="en-GB" sz="3600" b="1" dirty="0">
                <a:solidFill>
                  <a:schemeClr val="tx1">
                    <a:lumMod val="95000"/>
                    <a:lumOff val="5000"/>
                  </a:schemeClr>
                </a:solidFill>
                <a:latin typeface="Arial" panose="020B0604020202020204" pitchFamily="34" charset="0"/>
                <a:ea typeface="Roboto" panose="02000000000000000000" pitchFamily="2" charset="0"/>
              </a:rPr>
              <a:t>by yours.</a:t>
            </a:r>
          </a:p>
        </p:txBody>
      </p:sp>
    </p:spTree>
    <p:extLst>
      <p:ext uri="{BB962C8B-B14F-4D97-AF65-F5344CB8AC3E}">
        <p14:creationId xmlns:p14="http://schemas.microsoft.com/office/powerpoint/2010/main" val="3939405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1BA39FB775D449047CE8BD311D0C5" ma:contentTypeVersion="16" ma:contentTypeDescription="Create a new document." ma:contentTypeScope="" ma:versionID="27e50be009a72510c6d2d272f159d238">
  <xsd:schema xmlns:xsd="http://www.w3.org/2001/XMLSchema" xmlns:xs="http://www.w3.org/2001/XMLSchema" xmlns:p="http://schemas.microsoft.com/office/2006/metadata/properties" xmlns:ns3="41b8d691-1d3a-4c81-b448-b91d906f2130" xmlns:ns4="a349d7cf-85c2-4dc1-9466-1fc46b88ca38" targetNamespace="http://schemas.microsoft.com/office/2006/metadata/properties" ma:root="true" ma:fieldsID="bc4e9b94c38bfcc1eae6f9f32cbc2342" ns3:_="" ns4:_="">
    <xsd:import namespace="41b8d691-1d3a-4c81-b448-b91d906f2130"/>
    <xsd:import namespace="a349d7cf-85c2-4dc1-9466-1fc46b88ca3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b8d691-1d3a-4c81-b448-b91d906f2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49d7cf-85c2-4dc1-9466-1fc46b88ca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1b8d691-1d3a-4c81-b448-b91d906f21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4765C1-27E2-4A41-BD57-9A0311B45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b8d691-1d3a-4c81-b448-b91d906f2130"/>
    <ds:schemaRef ds:uri="a349d7cf-85c2-4dc1-9466-1fc46b88ca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A20099-B8B6-49FB-B759-9B09B5ABCEF2}">
  <ds:schemaRefs>
    <ds:schemaRef ds:uri="41b8d691-1d3a-4c81-b448-b91d906f2130"/>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a349d7cf-85c2-4dc1-9466-1fc46b88ca38"/>
    <ds:schemaRef ds:uri="http://www.w3.org/XML/1998/namespace"/>
  </ds:schemaRefs>
</ds:datastoreItem>
</file>

<file path=customXml/itemProps3.xml><?xml version="1.0" encoding="utf-8"?>
<ds:datastoreItem xmlns:ds="http://schemas.openxmlformats.org/officeDocument/2006/customXml" ds:itemID="{91461383-282F-4C1F-A199-B4ACAA493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1532</TotalTime>
  <Words>1299</Words>
  <Application>Microsoft Office PowerPoint</Application>
  <PresentationFormat>Widescreen</PresentationFormat>
  <Paragraphs>70</Paragraphs>
  <Slides>33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Roboto</vt:lpstr>
      <vt:lpstr>Times New Roman</vt:lpstr>
      <vt:lpstr>Office Theme</vt:lpstr>
      <vt:lpstr>PowerPoint Presentation</vt:lpstr>
      <vt:lpstr>PowerPoint Presentation</vt:lpstr>
      <vt:lpstr>Hymn Freedom is coming (StF 697)</vt:lpstr>
      <vt:lpstr>Gathering Prayer  Lord, as we gather as your people, a small community in the family of your worldwide Church, open us up to love of you and love of neighbour. We offer our hearts to your worship and our lives to your service. Renew our strength and re-kindle our vision as we meet to find our way, anew, in you. Amen.</vt:lpstr>
      <vt:lpstr>Hymn Jesus calls us here to meet him (StF 28)</vt:lpstr>
      <vt:lpstr>Prayers of Praise and Confession  With the glory of Easter in our hearts, we come before you, loving God, in praise and thanksgiving. We worship and thank you for the good news that Jesus is risen and alive among us.  For the knowledge that you are always with us, we praise you.</vt:lpstr>
      <vt:lpstr>Your love encircles our world: we see you in the power and light of the sun, the strength of the wind and waves of the sea, the vastness and beauty of our universe and the balance of life from the microscopic insect to the largest sea creature.  For the knowledge that you are always with us, we praise you.</vt:lpstr>
      <vt:lpstr> We praise you for this world’s diversity and the variety of life, for the opportunities to serve you and one another each day.  For the knowledge that you are always with us, we praise you.</vt:lpstr>
      <vt:lpstr> And yet, we have taken your gifts for granted. We have ignored the signs of climate change,  we have polluted rivers and seas, spoiling your wonderful creation.  Teach us to live not by our values,  but by yours.</vt:lpstr>
      <vt:lpstr> We have not shared our resources, causing famines, hardship and wars. We have ignored cries for help.  Teach us to live not by our values,  but by yours.</vt:lpstr>
      <vt:lpstr>Forgive us, Resurrecting God. Help us to revive your world, to find better ways to live in peace and harmony. Speak to us through this joyful season and fill us with greater trust and deeper faith so that we may live as people of your resurrection power.  We ask this in the name of Jesus,  our Risen Christ. Amen.</vt:lpstr>
      <vt:lpstr> Watch Introduction to the World Mission Fund   For this new video about the  World Mission Fund go to:  methodist.org.uk/WorldMissionFund  </vt:lpstr>
      <vt:lpstr>Story   Justice for people marginalised by disability:  a story from our global Methodist community</vt:lpstr>
      <vt:lpstr>Hymn  Show me how to stand for justice  (StF 713)</vt:lpstr>
      <vt:lpstr>PowerPoint Presentation</vt:lpstr>
      <vt:lpstr>PowerPoint Presentation</vt:lpstr>
      <vt:lpstr>PowerPoint Presentation</vt:lpstr>
      <vt:lpstr>Hymn Give to me Lord, a thankful heart  (StF 520)</vt:lpstr>
      <vt:lpstr>PowerPoint Presentation</vt:lpstr>
      <vt:lpstr>PowerPoint Presentation</vt:lpstr>
      <vt:lpstr>PowerPoint Presentation</vt:lpstr>
      <vt:lpstr>Hymn Pray for a world where every child (StF 527)</vt:lpstr>
      <vt:lpstr>PowerPoint Presentation</vt:lpstr>
      <vt:lpstr>Prayers of intercession  Loving God, We hold before you the people in the stories we have just heard. With hope, we reimagine this world as a better world where justice and love reign. We pray for a fairer world, a world where peace and justice abound.  Let justice roll, and may your kingdom come.</vt:lpstr>
      <vt:lpstr> We pray for people who seek your will here on earth: those who strive for peace, campaign for justice, fight for the oppressed, the exploited, the under-privileged; those who seek to eliminate hunger and poverty.  Let justice roll, and may your kingdom come.</vt:lpstr>
      <vt:lpstr> We pray for people who have experienced a miscarriage of justice: people who have been discriminated  against unjustly, people who have been falsely accused, people who have been wrongfully imprisoned or unfairly punished  Let justice roll, and may your kingdom come.</vt:lpstr>
      <vt:lpstr> As we experience the results of climate change, we pray for people on whom it is having a devastating impact and for people who have been displaced. We give thanks for those people who have welcomed and offered hospitality, for those campaigning for climate justice.  Let justice roll, and may your kingdom come.</vt:lpstr>
      <vt:lpstr> As a justice-seeking Church, give us wisdom, integrity and dedication so that we may recognise where there are injustices. Help us to act upon them, always seeking your guidance.  Let justice roll, and may your kingdom come.</vt:lpstr>
      <vt:lpstr> Say together the Lord’s Prayer, in the language of your heart.</vt:lpstr>
      <vt:lpstr>Hymn God has spoken  (StF 157)</vt:lpstr>
      <vt:lpstr>Dedication of Offering  Let us stand and say together:  Loving and gracious God, we bring the offerings for the work of the Methodist Church through its World Mission Fund. May the money be used to support where there is need, and to share your love which we know from the life of Jesus Christ, our Saviour. We pray for those who will share in the distribution of the funds, and for those who will be recipients, that each may learn more of your generous hospitality and love for all humankind. Amen.</vt:lpstr>
      <vt:lpstr>Benediction Loving God, Renew our passion for justice. Open our minds as we serve you in our daily lives. May we see the world through your eyes, may we listen with your ears. Send us out with your love and purpose in our hearts to do your will, to live and work for your kingdom and for your glory now and always. Amen.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Ernest James</dc:creator>
  <cp:keywords/>
  <dc:description/>
  <cp:lastModifiedBy>Rebecca Goldsmith</cp:lastModifiedBy>
  <cp:revision>259</cp:revision>
  <dcterms:created xsi:type="dcterms:W3CDTF">2021-09-28T15:13:26Z</dcterms:created>
  <dcterms:modified xsi:type="dcterms:W3CDTF">2024-02-08T11:47:51Z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0x0101009621BA39FB775D449047CE8BD311D0C5</vt:lpwstr>
  </property>
</Properties>
</file>