
<file path=[Content_Types].xml><?xml version="1.0" encoding="utf-8"?>
<Types xmlns="http://schemas.openxmlformats.org/package/2006/content-types">
  <Default Extension="jpeg" ContentType="image/jpeg"/>
  <Default Extension="jpg" ContentType="image/jpeg"/>
  <Default Extension="jpg!d"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258" r:id="rId3"/>
    <p:sldId id="259" r:id="rId4"/>
    <p:sldId id="270" r:id="rId5"/>
    <p:sldId id="257" r:id="rId6"/>
    <p:sldId id="267" r:id="rId7"/>
    <p:sldId id="268" r:id="rId8"/>
    <p:sldId id="265" r:id="rId9"/>
    <p:sldId id="266" r:id="rId10"/>
    <p:sldId id="269" r:id="rId11"/>
    <p:sldId id="264"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8"/>
    <p:restoredTop sz="57279"/>
  </p:normalViewPr>
  <p:slideViewPr>
    <p:cSldViewPr snapToGrid="0" snapToObjects="1">
      <p:cViewPr varScale="1">
        <p:scale>
          <a:sx n="70" d="100"/>
          <a:sy n="70" d="100"/>
        </p:scale>
        <p:origin x="248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53F4E2-4926-F843-8568-487E9BCEE395}" type="datetimeFigureOut">
              <a:rPr lang="en-US" smtClean="0"/>
              <a:t>10/15/21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ECA56-4EFE-8D49-8C9D-8E906B3783B6}" type="slidenum">
              <a:rPr lang="en-US" smtClean="0"/>
              <a:t>‹#›</a:t>
            </a:fld>
            <a:endParaRPr lang="en-US"/>
          </a:p>
        </p:txBody>
      </p:sp>
    </p:spTree>
    <p:extLst>
      <p:ext uri="{BB962C8B-B14F-4D97-AF65-F5344CB8AC3E}">
        <p14:creationId xmlns:p14="http://schemas.microsoft.com/office/powerpoint/2010/main" val="33645370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biblegateway.com/passage/?search=Ecclesiastes+3%3A1-22&amp;version=ESV"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biblegateway.com/passage/?search=Galatians+6%3A9&amp;version=ESV" TargetMode="External"/><Relationship Id="rId5" Type="http://schemas.openxmlformats.org/officeDocument/2006/relationships/hyperlink" Target="https://www.biblegateway.com/passage/?search=Genesis+8%3A22&amp;version=ESV" TargetMode="External"/><Relationship Id="rId4" Type="http://schemas.openxmlformats.org/officeDocument/2006/relationships/hyperlink" Target="https://www.biblegateway.com/passage/?search=Daniel+2%3A21&amp;version=ESV"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of todays session – Endings, in a church context.</a:t>
            </a:r>
          </a:p>
          <a:p>
            <a:r>
              <a:rPr lang="en-US" dirty="0"/>
              <a:t>Take care/ TW – talking about ‘endings’ is sometimes difficult. Although we are focusing on church and faith, this can be difficult, or painful and may touch on experiences in other areas of your life. This current ‘liminal’ season – we are anticipating ‘endings. Mission Action Planning – we talk of starting new things but what about the ceasing, pruning or pausing also needed?</a:t>
            </a:r>
          </a:p>
        </p:txBody>
      </p:sp>
      <p:sp>
        <p:nvSpPr>
          <p:cNvPr id="4" name="Slide Number Placeholder 3"/>
          <p:cNvSpPr>
            <a:spLocks noGrp="1"/>
          </p:cNvSpPr>
          <p:nvPr>
            <p:ph type="sldNum" sz="quarter" idx="5"/>
          </p:nvPr>
        </p:nvSpPr>
        <p:spPr/>
        <p:txBody>
          <a:bodyPr/>
          <a:lstStyle/>
          <a:p>
            <a:fld id="{361ECA56-4EFE-8D49-8C9D-8E906B3783B6}" type="slidenum">
              <a:rPr lang="en-US" smtClean="0"/>
              <a:t>1</a:t>
            </a:fld>
            <a:endParaRPr lang="en-US"/>
          </a:p>
        </p:txBody>
      </p:sp>
    </p:spTree>
    <p:extLst>
      <p:ext uri="{BB962C8B-B14F-4D97-AF65-F5344CB8AC3E}">
        <p14:creationId xmlns:p14="http://schemas.microsoft.com/office/powerpoint/2010/main" val="2465613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Have the courage to ask the question – what if every change of circumstance prompted our churches/ projects to ask ‘has God still got a purpose for this?’ ‘to what ministry is God calling us?’ ‘what not close?’ rather than  trying to keep going, recruit new  volunteers, etc.   The importance of listening and discerning- and taking /allowing time to do this. Beth Ann Gaede- ‘where there is resistance, allow more time, the spirit will break through’. Ask Why do we think we are doing this/ still doing this? What is the point of this? Answers may be unexpected – John Leach ‘s example ‘because we are ‘supposed’ to be doing this sort of thing’ – which lead to further discussion. This is a collaborative process.  If people aren’t committed to this – then  there’s little point in attempting further spiritual discernment</a:t>
            </a:r>
          </a:p>
          <a:p>
            <a:r>
              <a:rPr lang="en-US" dirty="0"/>
              <a:t>Story/story telling as a useful tool- reflecting on past and then present story in order to discern future.</a:t>
            </a:r>
          </a:p>
          <a:p>
            <a:r>
              <a:rPr lang="en-US" dirty="0"/>
              <a:t> Weighing the emerging decision- and then resting with it- for a short time (Ignatian practices- consolation or desolation?)</a:t>
            </a:r>
          </a:p>
          <a:p>
            <a:endParaRPr lang="en-US" dirty="0"/>
          </a:p>
          <a:p>
            <a:r>
              <a:rPr lang="en-US" dirty="0"/>
              <a:t>2. Taking a clear, courageous decision- following the above, take the decision and abide by it – may be painful but is more helpful (think of the sticking plaster analogy). Choosing to discontinue gives control over how things end- with dignity, planning, support – but many drag on – which engenders false hope. Better to face facts, and deal with the grief. </a:t>
            </a:r>
          </a:p>
          <a:p>
            <a:endParaRPr lang="en-US" dirty="0"/>
          </a:p>
          <a:p>
            <a:r>
              <a:rPr lang="en-US" dirty="0"/>
              <a:t>3. Be prepared for grief, denial, and the ‘last minute rescue plan’ – ‘if we tried this or that’- how much of this is realistic, and spirit led?</a:t>
            </a:r>
          </a:p>
          <a:p>
            <a:r>
              <a:rPr lang="en-US" dirty="0"/>
              <a:t> Especially likely  if the decision to lose hasn’t been well communicated  - leads to further conflict and upset </a:t>
            </a:r>
          </a:p>
          <a:p>
            <a:r>
              <a:rPr lang="en-US" dirty="0"/>
              <a:t>Pastoral support may need to be offered to those impacted by the ‘ripples’ pf an ending  be prepared for those on the ‘fringe’ of the project, and the impact on others beyond those immediately affected</a:t>
            </a:r>
          </a:p>
          <a:p>
            <a:r>
              <a:rPr lang="en-US" dirty="0"/>
              <a:t>Grief cycle - denial, shock, anger, depression </a:t>
            </a:r>
            <a:r>
              <a:rPr lang="en-US" dirty="0" err="1"/>
              <a:t>Recognising</a:t>
            </a:r>
            <a:r>
              <a:rPr lang="en-US" dirty="0"/>
              <a:t> the significance of loss- what does this project/ community/ event mean to people (how does it interweave with other parts of their lives?)</a:t>
            </a:r>
          </a:p>
          <a:p>
            <a:r>
              <a:rPr lang="en-US" dirty="0"/>
              <a:t>Common themes and questions asked- ‘why did this have to happen?’ ‘Why us? Couldn’t more have been done/ something else tried? What do we do now? What could we have done differently?. People may feel angry – especially if it hasn’t been appropriate for them to be part of the decision making body. Trust/ clear consistent communication helps. </a:t>
            </a:r>
          </a:p>
          <a:p>
            <a:endParaRPr lang="en-US" dirty="0"/>
          </a:p>
          <a:p>
            <a:r>
              <a:rPr lang="en-US" dirty="0"/>
              <a:t>4. Marking the moment- Leach equates this to ‘holding a funeral’ – allow for expressions of grief as well as celebrations of what has been achieved – and opportunity to look ahead/new hope. Beth Ann Gaede suggests meeting in he church that is closing and then moving to new place of worship for a ‘welcome’ meal- could similar be done following closure of, for example, luncheon club? A meeting in the hall, or near kitchen , to give thanks, share stories, and then move to meet in a new space, </a:t>
            </a:r>
            <a:r>
              <a:rPr lang="en-US" dirty="0" err="1"/>
              <a:t>eg.</a:t>
            </a:r>
            <a:r>
              <a:rPr lang="en-US" dirty="0"/>
              <a:t>, coffee shop?</a:t>
            </a:r>
          </a:p>
          <a:p>
            <a:endParaRPr lang="en-US" dirty="0"/>
          </a:p>
          <a:p>
            <a:r>
              <a:rPr lang="en-US" dirty="0"/>
              <a:t>5. Finally- this is about those responsible for the decision making. An evaluation/ review/ learning space- once the immediate grief is over. Looking at the strengths and weaknesses of what ended, any mistakes made, ways things might have been done differently. About learning and mutual support rather than shame/ guilt. </a:t>
            </a:r>
          </a:p>
          <a:p>
            <a:endParaRPr lang="en-US" dirty="0"/>
          </a:p>
        </p:txBody>
      </p:sp>
      <p:sp>
        <p:nvSpPr>
          <p:cNvPr id="4" name="Slide Number Placeholder 3"/>
          <p:cNvSpPr>
            <a:spLocks noGrp="1"/>
          </p:cNvSpPr>
          <p:nvPr>
            <p:ph type="sldNum" sz="quarter" idx="5"/>
          </p:nvPr>
        </p:nvSpPr>
        <p:spPr/>
        <p:txBody>
          <a:bodyPr/>
          <a:lstStyle/>
          <a:p>
            <a:fld id="{361ECA56-4EFE-8D49-8C9D-8E906B3783B6}" type="slidenum">
              <a:rPr lang="en-US" smtClean="0"/>
              <a:t>10</a:t>
            </a:fld>
            <a:endParaRPr lang="en-US"/>
          </a:p>
        </p:txBody>
      </p:sp>
    </p:spTree>
    <p:extLst>
      <p:ext uri="{BB962C8B-B14F-4D97-AF65-F5344CB8AC3E}">
        <p14:creationId xmlns:p14="http://schemas.microsoft.com/office/powerpoint/2010/main" val="2931974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Rewilding the church - </a:t>
            </a:r>
          </a:p>
          <a:p>
            <a:r>
              <a:rPr lang="en-US" dirty="0"/>
              <a:t>What should we do next – where and with whom should we take this conversation?</a:t>
            </a:r>
          </a:p>
        </p:txBody>
      </p:sp>
      <p:sp>
        <p:nvSpPr>
          <p:cNvPr id="4" name="Slide Number Placeholder 3"/>
          <p:cNvSpPr>
            <a:spLocks noGrp="1"/>
          </p:cNvSpPr>
          <p:nvPr>
            <p:ph type="sldNum" sz="quarter" idx="5"/>
          </p:nvPr>
        </p:nvSpPr>
        <p:spPr/>
        <p:txBody>
          <a:bodyPr/>
          <a:lstStyle/>
          <a:p>
            <a:fld id="{361ECA56-4EFE-8D49-8C9D-8E906B3783B6}" type="slidenum">
              <a:rPr lang="en-US" smtClean="0"/>
              <a:t>11</a:t>
            </a:fld>
            <a:endParaRPr lang="en-US"/>
          </a:p>
        </p:txBody>
      </p:sp>
    </p:spTree>
    <p:extLst>
      <p:ext uri="{BB962C8B-B14F-4D97-AF65-F5344CB8AC3E}">
        <p14:creationId xmlns:p14="http://schemas.microsoft.com/office/powerpoint/2010/main" val="331624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Endings as completion – a work finished (</a:t>
            </a:r>
            <a:r>
              <a:rPr lang="en-US" sz="1200" b="1" dirty="0" err="1"/>
              <a:t>eg.</a:t>
            </a:r>
            <a:r>
              <a:rPr lang="en-US" sz="1200" b="1" dirty="0"/>
              <a:t>, building project, a ‘one off’ event) and chance to celebrate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Endings as loss /decline – loss of ‘resources’ (funding, people/ volunteers). Can be sudden or gradual </a:t>
            </a:r>
          </a:p>
          <a:p>
            <a:r>
              <a:rPr lang="en-US" dirty="0"/>
              <a:t>Are there examples you can offer from your own experience?</a:t>
            </a:r>
          </a:p>
        </p:txBody>
      </p:sp>
      <p:sp>
        <p:nvSpPr>
          <p:cNvPr id="4" name="Slide Number Placeholder 3"/>
          <p:cNvSpPr>
            <a:spLocks noGrp="1"/>
          </p:cNvSpPr>
          <p:nvPr>
            <p:ph type="sldNum" sz="quarter" idx="5"/>
          </p:nvPr>
        </p:nvSpPr>
        <p:spPr/>
        <p:txBody>
          <a:bodyPr/>
          <a:lstStyle/>
          <a:p>
            <a:fld id="{361ECA56-4EFE-8D49-8C9D-8E906B3783B6}" type="slidenum">
              <a:rPr lang="en-US" smtClean="0"/>
              <a:t>2</a:t>
            </a:fld>
            <a:endParaRPr lang="en-US"/>
          </a:p>
        </p:txBody>
      </p:sp>
    </p:spTree>
    <p:extLst>
      <p:ext uri="{BB962C8B-B14F-4D97-AF65-F5344CB8AC3E}">
        <p14:creationId xmlns:p14="http://schemas.microsoft.com/office/powerpoint/2010/main" val="12674092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‘Sometimes things have to stop not when they are in decline but when they seem to be booming (John Leach)’ </a:t>
            </a:r>
            <a:r>
              <a:rPr lang="en-US" sz="1200" b="1" dirty="0" err="1"/>
              <a:t>eg.</a:t>
            </a:r>
            <a:r>
              <a:rPr lang="en-US" sz="1200" b="1" dirty="0"/>
              <a:t> Mark 1, Jesus Ministry in Galilee. Mission is not about our personal ‘success’ or ‘popularity’. </a:t>
            </a:r>
            <a:endParaRPr lang="en-US" sz="1200" b="1" i="1" dirty="0"/>
          </a:p>
          <a:p>
            <a:endParaRPr lang="en-US" dirty="0"/>
          </a:p>
        </p:txBody>
      </p:sp>
      <p:sp>
        <p:nvSpPr>
          <p:cNvPr id="4" name="Slide Number Placeholder 3"/>
          <p:cNvSpPr>
            <a:spLocks noGrp="1"/>
          </p:cNvSpPr>
          <p:nvPr>
            <p:ph type="sldNum" sz="quarter" idx="5"/>
          </p:nvPr>
        </p:nvSpPr>
        <p:spPr/>
        <p:txBody>
          <a:bodyPr/>
          <a:lstStyle/>
          <a:p>
            <a:fld id="{361ECA56-4EFE-8D49-8C9D-8E906B3783B6}" type="slidenum">
              <a:rPr lang="en-US" smtClean="0"/>
              <a:t>3</a:t>
            </a:fld>
            <a:endParaRPr lang="en-US"/>
          </a:p>
        </p:txBody>
      </p:sp>
    </p:spTree>
    <p:extLst>
      <p:ext uri="{BB962C8B-B14F-4D97-AF65-F5344CB8AC3E}">
        <p14:creationId xmlns:p14="http://schemas.microsoft.com/office/powerpoint/2010/main" val="5627920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Our Church’s future Story – do you recognize this life cycle from projects or initiatives you’ve been involved in? </a:t>
            </a:r>
          </a:p>
        </p:txBody>
      </p:sp>
      <p:sp>
        <p:nvSpPr>
          <p:cNvPr id="4" name="Slide Number Placeholder 3"/>
          <p:cNvSpPr>
            <a:spLocks noGrp="1"/>
          </p:cNvSpPr>
          <p:nvPr>
            <p:ph type="sldNum" sz="quarter" idx="5"/>
          </p:nvPr>
        </p:nvSpPr>
        <p:spPr/>
        <p:txBody>
          <a:bodyPr/>
          <a:lstStyle/>
          <a:p>
            <a:fld id="{361ECA56-4EFE-8D49-8C9D-8E906B3783B6}" type="slidenum">
              <a:rPr lang="en-US" smtClean="0"/>
              <a:t>4</a:t>
            </a:fld>
            <a:endParaRPr lang="en-US"/>
          </a:p>
        </p:txBody>
      </p:sp>
    </p:spTree>
    <p:extLst>
      <p:ext uri="{BB962C8B-B14F-4D97-AF65-F5344CB8AC3E}">
        <p14:creationId xmlns:p14="http://schemas.microsoft.com/office/powerpoint/2010/main" val="398870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focus so much on starting new things- what does our scripture, tradition, experience, tell us about ENDING things?</a:t>
            </a:r>
          </a:p>
          <a:p>
            <a:r>
              <a:rPr lang="en-US" dirty="0"/>
              <a:t>Withering</a:t>
            </a:r>
          </a:p>
          <a:p>
            <a:r>
              <a:rPr lang="en-US" dirty="0" err="1"/>
              <a:t>eg.</a:t>
            </a:r>
            <a:r>
              <a:rPr lang="en-US" dirty="0"/>
              <a:t>, Isaiah 1:30, For you will be like an oak whose leaf fades away</a:t>
            </a:r>
          </a:p>
          <a:p>
            <a:r>
              <a:rPr lang="en-US" dirty="0"/>
              <a:t>Or as a garden that has no water.  OR – Job 16:8, and in NT –Parable of the Sower -  Matthew 13:6 or Mark 4:6 - And after the sun had risen, it was scorched; and because it had no root, it withered away. </a:t>
            </a:r>
          </a:p>
          <a:p>
            <a:endParaRPr lang="en-US" dirty="0"/>
          </a:p>
          <a:p>
            <a:r>
              <a:rPr lang="en-US" dirty="0"/>
              <a:t>Pruning- care and maintenance- cutting back both the bits which risk the life and strength and thriving of the rest of the plant –needs careful discernment and loving care not just hacking!</a:t>
            </a:r>
          </a:p>
          <a:p>
            <a:r>
              <a:rPr lang="en-US" dirty="0" err="1"/>
              <a:t>Eg.</a:t>
            </a:r>
            <a:r>
              <a:rPr lang="en-US" dirty="0"/>
              <a:t>, John 15:2 Every branch in Me that does not bear fruit, He takes away; and every branch that bears fruit, He prunes it so that it may bear more fruit. Abide in Me, and I in you. As the branch cannot bear fruit of itself unless it abides in the vine, so neither can you unless you abide in Me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61ECA56-4EFE-8D49-8C9D-8E906B3783B6}" type="slidenum">
              <a:rPr lang="en-US" smtClean="0"/>
              <a:t>5</a:t>
            </a:fld>
            <a:endParaRPr lang="en-US"/>
          </a:p>
        </p:txBody>
      </p:sp>
    </p:spTree>
    <p:extLst>
      <p:ext uri="{BB962C8B-B14F-4D97-AF65-F5344CB8AC3E}">
        <p14:creationId xmlns:p14="http://schemas.microsoft.com/office/powerpoint/2010/main" val="292139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Seasons- times for stopping, times for moving on (the opposite of static). A reminder of this ending in the bigger picture of God’s time</a:t>
            </a:r>
          </a:p>
          <a:p>
            <a:endParaRPr lang="en-US" dirty="0"/>
          </a:p>
          <a:p>
            <a:r>
              <a:rPr lang="en-GB" sz="1200" b="1" i="0" u="none" strike="noStrike" kern="1200" dirty="0">
                <a:solidFill>
                  <a:schemeClr val="tx1"/>
                </a:solidFill>
                <a:effectLst/>
                <a:latin typeface="+mn-lt"/>
                <a:ea typeface="+mn-ea"/>
                <a:cs typeface="+mn-cs"/>
                <a:hlinkClick r:id="rId3"/>
              </a:rPr>
              <a:t>Ecclesiastes 3:1-22</a:t>
            </a:r>
            <a:r>
              <a:rPr lang="en-GB" sz="1200" b="1"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For everything there is a season, and a time for every matter under heaven: a time to be born, and a time to die; a time to plant, and a time to pluck up what is planted; a time to kill, and a time to heal; a time to break down, and a time to build up; a time to weep, and a time to laugh; a time to mourn, and a time to dance; a time to cast away stones, and a time to gather stones together; a time to embrace, and a time to refrain from embracing; ...</a:t>
            </a:r>
          </a:p>
          <a:p>
            <a:r>
              <a:rPr lang="en-GB" sz="1200" b="1" i="0" u="none" strike="noStrike" kern="1200" dirty="0">
                <a:solidFill>
                  <a:schemeClr val="tx1"/>
                </a:solidFill>
                <a:effectLst/>
                <a:latin typeface="+mn-lt"/>
                <a:ea typeface="+mn-ea"/>
                <a:cs typeface="+mn-cs"/>
                <a:hlinkClick r:id="rId4"/>
              </a:rPr>
              <a:t>Daniel 2:21</a:t>
            </a:r>
            <a:r>
              <a:rPr lang="en-GB" sz="1200" b="1"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He changes times and seasons; he removes kings and sets up kings; he gives wisdom to the wise and knowledge to those who have understanding;</a:t>
            </a:r>
          </a:p>
          <a:p>
            <a:r>
              <a:rPr lang="en-GB" sz="1200" b="1" i="0" u="none" strike="noStrike" kern="1200" dirty="0">
                <a:solidFill>
                  <a:schemeClr val="tx1"/>
                </a:solidFill>
                <a:effectLst/>
                <a:latin typeface="+mn-lt"/>
                <a:ea typeface="+mn-ea"/>
                <a:cs typeface="+mn-cs"/>
                <a:hlinkClick r:id="rId5"/>
              </a:rPr>
              <a:t>Genesis 8:22</a:t>
            </a:r>
            <a:r>
              <a:rPr lang="en-GB" sz="1200" b="1" i="0" u="none" strike="noStrike" kern="1200" dirty="0">
                <a:solidFill>
                  <a:schemeClr val="tx1"/>
                </a:solidFill>
                <a:effectLst/>
                <a:latin typeface="+mn-lt"/>
                <a:ea typeface="+mn-ea"/>
                <a:cs typeface="+mn-cs"/>
              </a:rPr>
              <a:t> </a:t>
            </a:r>
          </a:p>
          <a:p>
            <a:r>
              <a:rPr lang="en-GB" sz="1200" b="0" i="0" u="none" strike="noStrike" kern="1200" dirty="0">
                <a:solidFill>
                  <a:schemeClr val="tx1"/>
                </a:solidFill>
                <a:effectLst/>
                <a:latin typeface="+mn-lt"/>
                <a:ea typeface="+mn-ea"/>
                <a:cs typeface="+mn-cs"/>
              </a:rPr>
              <a:t>While the earth remains, seedtime and harvest, cold and heat, summer and winter, day and night, shall not cease.”</a:t>
            </a:r>
          </a:p>
          <a:p>
            <a:r>
              <a:rPr lang="en-GB" sz="1200" b="1" i="0" u="none" strike="noStrike" kern="1200" dirty="0">
                <a:solidFill>
                  <a:schemeClr val="tx1"/>
                </a:solidFill>
                <a:effectLst/>
                <a:latin typeface="+mn-lt"/>
                <a:ea typeface="+mn-ea"/>
                <a:cs typeface="+mn-cs"/>
                <a:hlinkClick r:id="rId6"/>
              </a:rPr>
              <a:t>Galatians 6:9</a:t>
            </a:r>
            <a:r>
              <a:rPr lang="en-GB" sz="1200" b="1" i="0" u="none" strike="noStrike"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rPr>
              <a:t> </a:t>
            </a:r>
            <a:endParaRPr lang="en-GB" sz="1200" b="1"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And let us not grow weary of doing good, for in due season we will reap, if we do not give up.  </a:t>
            </a:r>
            <a:r>
              <a:rPr lang="en-GB" sz="1200" b="0" i="0" u="none" strike="noStrike" kern="1200" dirty="0">
                <a:solidFill>
                  <a:srgbClr val="FF0000"/>
                </a:solidFill>
                <a:effectLst/>
                <a:latin typeface="+mn-lt"/>
                <a:ea typeface="+mn-ea"/>
                <a:cs typeface="+mn-cs"/>
              </a:rPr>
              <a:t>(caution here-taken out of context,  this verse is sometimes used  to support an argument that ‘we must keeping doing everything !’)</a:t>
            </a:r>
            <a:endParaRPr lang="en-GB" sz="1200" b="0" i="0" u="none" strike="noStrike"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5"/>
          </p:nvPr>
        </p:nvSpPr>
        <p:spPr/>
        <p:txBody>
          <a:bodyPr/>
          <a:lstStyle/>
          <a:p>
            <a:fld id="{361ECA56-4EFE-8D49-8C9D-8E906B3783B6}" type="slidenum">
              <a:rPr lang="en-US" smtClean="0"/>
              <a:t>6</a:t>
            </a:fld>
            <a:endParaRPr lang="en-US"/>
          </a:p>
        </p:txBody>
      </p:sp>
    </p:spTree>
    <p:extLst>
      <p:ext uri="{BB962C8B-B14F-4D97-AF65-F5344CB8AC3E}">
        <p14:creationId xmlns:p14="http://schemas.microsoft.com/office/powerpoint/2010/main" val="902236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‘Moving On’/ journeying  – the whole story of the book of Acts and a Spirit who takes God’s people on a journey. </a:t>
            </a:r>
          </a:p>
          <a:p>
            <a:r>
              <a:rPr lang="en-US" dirty="0"/>
              <a:t>William Bridges (Transitions) – change is situational (</a:t>
            </a:r>
            <a:r>
              <a:rPr lang="en-US" dirty="0" err="1"/>
              <a:t>eg.</a:t>
            </a:r>
            <a:r>
              <a:rPr lang="en-US" dirty="0"/>
              <a:t> getting a new leader, or an old one leaving, adopting a new policy), transition is the psychological process (maybe also spiritual process?) people go through to come to terms with a change – transition depends on the ending of what was- saying goodbye to an old building, letting the old leader go, releasing identity attached to old roles.</a:t>
            </a:r>
          </a:p>
          <a:p>
            <a:r>
              <a:rPr lang="en-US" dirty="0"/>
              <a:t>Liminal spaces – Susan Beaumont’s book- ‘The natural human response is to resist liminality and to strive backwards to the old familiar identity, or forward to the unknown identity (think about the Israelites in Babylon, hanging up their harps and weeping, or the Israelites in the desert). </a:t>
            </a:r>
          </a:p>
          <a:p>
            <a:endParaRPr lang="en-US" dirty="0"/>
          </a:p>
        </p:txBody>
      </p:sp>
      <p:sp>
        <p:nvSpPr>
          <p:cNvPr id="4" name="Slide Number Placeholder 3"/>
          <p:cNvSpPr>
            <a:spLocks noGrp="1"/>
          </p:cNvSpPr>
          <p:nvPr>
            <p:ph type="sldNum" sz="quarter" idx="5"/>
          </p:nvPr>
        </p:nvSpPr>
        <p:spPr/>
        <p:txBody>
          <a:bodyPr/>
          <a:lstStyle/>
          <a:p>
            <a:fld id="{361ECA56-4EFE-8D49-8C9D-8E906B3783B6}" type="slidenum">
              <a:rPr lang="en-US" smtClean="0"/>
              <a:t>7</a:t>
            </a:fld>
            <a:endParaRPr lang="en-US"/>
          </a:p>
        </p:txBody>
      </p:sp>
    </p:spTree>
    <p:extLst>
      <p:ext uri="{BB962C8B-B14F-4D97-AF65-F5344CB8AC3E}">
        <p14:creationId xmlns:p14="http://schemas.microsoft.com/office/powerpoint/2010/main" val="10337357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Leach’s argument- that when we become too focused on (relatively) static metaphors for church life such as ‘family’ we lose sight of the concept of journey- and therefore the challenge to move from one stepping stone to the next, to leave behind the old one- is very difficult. Understanding our journey together as an ongoing movement- means moving on from one stone to another is less of a catastrophic crash and more of a life giving natural progression</a:t>
            </a:r>
          </a:p>
          <a:p>
            <a:r>
              <a:rPr lang="en-US" dirty="0"/>
              <a:t>Do you like his metaphor? Does it challenge you? What alternative would you offer?</a:t>
            </a:r>
          </a:p>
          <a:p>
            <a:endParaRPr lang="en-US" dirty="0"/>
          </a:p>
          <a:p>
            <a:r>
              <a:rPr lang="en-US" dirty="0"/>
              <a:t>My suggestions –that its like a rucksack, what we bring along with us- which we pack and repack along the way.</a:t>
            </a:r>
          </a:p>
          <a:p>
            <a:endParaRPr lang="en-US" dirty="0"/>
          </a:p>
        </p:txBody>
      </p:sp>
      <p:sp>
        <p:nvSpPr>
          <p:cNvPr id="4" name="Slide Number Placeholder 3"/>
          <p:cNvSpPr>
            <a:spLocks noGrp="1"/>
          </p:cNvSpPr>
          <p:nvPr>
            <p:ph type="sldNum" sz="quarter" idx="5"/>
          </p:nvPr>
        </p:nvSpPr>
        <p:spPr/>
        <p:txBody>
          <a:bodyPr/>
          <a:lstStyle/>
          <a:p>
            <a:fld id="{361ECA56-4EFE-8D49-8C9D-8E906B3783B6}" type="slidenum">
              <a:rPr lang="en-US" smtClean="0"/>
              <a:t>8</a:t>
            </a:fld>
            <a:endParaRPr lang="en-US"/>
          </a:p>
        </p:txBody>
      </p:sp>
    </p:spTree>
    <p:extLst>
      <p:ext uri="{BB962C8B-B14F-4D97-AF65-F5344CB8AC3E}">
        <p14:creationId xmlns:p14="http://schemas.microsoft.com/office/powerpoint/2010/main" val="24660828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the kind of leadership we need –lay, ordained voluntary, are people who understand the nature of in between times, and know that our Christian journey involves  moving, being active, has a sense of following spirit-</a:t>
            </a:r>
          </a:p>
          <a:p>
            <a:endParaRPr lang="en-US" dirty="0"/>
          </a:p>
          <a:p>
            <a:r>
              <a:rPr lang="en-US" dirty="0"/>
              <a:t>We need leaders who can themselves, and help others to, stop, and wait and see.</a:t>
            </a:r>
          </a:p>
          <a:p>
            <a:endParaRPr lang="en-US" dirty="0"/>
          </a:p>
          <a:p>
            <a:endParaRPr lang="en-US" dirty="0"/>
          </a:p>
          <a:p>
            <a:r>
              <a:rPr lang="en-US" dirty="0"/>
              <a:t>Susan Beaumont talks about the need for leaders to be  a ’non anxious presence’  - who predict that ‘anxiety will rise and motivation will fall’  as something ends. Or  who will try to plaster over the cracks, or add miracle grow! Old conflicts and tensions may resurface.</a:t>
            </a:r>
          </a:p>
          <a:p>
            <a:r>
              <a:rPr lang="en-US" dirty="0"/>
              <a:t>Adaptive leaders - able to regulate the pace of loss people experience and stop them’ bumping up against their liminal tolerance limit (from business management consultants- Heifetz, </a:t>
            </a:r>
            <a:r>
              <a:rPr lang="en-US" dirty="0" err="1"/>
              <a:t>Linsky</a:t>
            </a:r>
            <a:r>
              <a:rPr lang="en-US" dirty="0"/>
              <a:t> and </a:t>
            </a:r>
            <a:r>
              <a:rPr lang="en-US" dirty="0" err="1"/>
              <a:t>Grashow</a:t>
            </a:r>
            <a:r>
              <a:rPr lang="en-US" dirty="0"/>
              <a:t>) – </a:t>
            </a:r>
          </a:p>
          <a:p>
            <a:r>
              <a:rPr lang="en-US" dirty="0"/>
              <a:t>Collaborative leaders- working alongside colleagues and key volunteers- in Methodist churches, we can also draw on circuit, district support. We </a:t>
            </a:r>
            <a:r>
              <a:rPr lang="en-US" dirty="0" err="1"/>
              <a:t>eed</a:t>
            </a:r>
            <a:r>
              <a:rPr lang="en-US" dirty="0"/>
              <a:t> this for self and one another – people can often reject a good, effective liminal leader because they are making them feel comfortable- guiding them through grief and loss is tough work. Prefer someone who makes it all seem ok. </a:t>
            </a:r>
          </a:p>
          <a:p>
            <a:endParaRPr lang="en-US" dirty="0"/>
          </a:p>
          <a:p>
            <a:r>
              <a:rPr lang="en-US" dirty="0"/>
              <a:t>And ‘an effective leader will teach people about the importance and value of the liminal season, why they are feeling the way they are feeling, and what they can do with their anxiety.’ </a:t>
            </a:r>
          </a:p>
          <a:p>
            <a:r>
              <a:rPr lang="en-US" dirty="0"/>
              <a:t>Liminal places- the temptation to rush through and find our way out. So don’t give in- but keep people focused on the adaptive work- resist the temptation to avoid people facing grief, disappointment,  to say ‘nothing has really changed’ </a:t>
            </a:r>
          </a:p>
          <a:p>
            <a:r>
              <a:rPr lang="en-US" dirty="0"/>
              <a:t>BUT- we can’t make people do this, only invite them. </a:t>
            </a:r>
          </a:p>
          <a:p>
            <a:endParaRPr lang="en-US" dirty="0"/>
          </a:p>
          <a:p>
            <a:r>
              <a:rPr lang="en-US" dirty="0"/>
              <a:t>Be alert to the danger in liminality (Beaumont calls this ‘the trickster’ – charismatic leaders or congregation/community members who can’t live well in community but instead promote confusion, chaos, discord- this isn’t the same as hearing all views-discern whether their </a:t>
            </a:r>
            <a:r>
              <a:rPr lang="en-US" dirty="0" err="1"/>
              <a:t>behaviours</a:t>
            </a:r>
            <a:r>
              <a:rPr lang="en-US" dirty="0"/>
              <a:t> are community / others focused or self serving. Are they committed to the welfare of the project./ </a:t>
            </a:r>
            <a:r>
              <a:rPr lang="en-US" dirty="0" err="1"/>
              <a:t>organisation</a:t>
            </a:r>
            <a:r>
              <a:rPr lang="en-US" dirty="0"/>
              <a:t>? (we are called to be gentle AND wise!)</a:t>
            </a:r>
          </a:p>
          <a:p>
            <a:endParaRPr lang="en-US" dirty="0"/>
          </a:p>
          <a:p>
            <a:r>
              <a:rPr lang="en-US" dirty="0"/>
              <a:t>Resist the  temptation to rush into the next thing- the next project, the latest ‘idea’ or resource- what if we waited, and evaluated, and prayed some more? </a:t>
            </a:r>
          </a:p>
          <a:p>
            <a:r>
              <a:rPr lang="en-US" dirty="0"/>
              <a:t>See liminal space as a thin space- an opportunity for the group/ congregation to deepen their practices of prayer and discernment.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361ECA56-4EFE-8D49-8C9D-8E906B3783B6}" type="slidenum">
              <a:rPr lang="en-US" smtClean="0"/>
              <a:t>9</a:t>
            </a:fld>
            <a:endParaRPr lang="en-US"/>
          </a:p>
        </p:txBody>
      </p:sp>
    </p:spTree>
    <p:extLst>
      <p:ext uri="{BB962C8B-B14F-4D97-AF65-F5344CB8AC3E}">
        <p14:creationId xmlns:p14="http://schemas.microsoft.com/office/powerpoint/2010/main" val="38834256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GB"/>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GB"/>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GB"/>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GB"/>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GB"/>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GB"/>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GB"/>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10/15/21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GB"/>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10/15/21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GB"/>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10/15/21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10/15/21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10/15/21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10/15/21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10/15/21</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hyperlink" Target="https://pxhere.com/en/photo/626308" TargetMode="External"/><Relationship Id="rId5" Type="http://schemas.openxmlformats.org/officeDocument/2006/relationships/image" Target="../media/image17.jpg!d"/><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inspiringbetterlife.blogspot.com/2012/05/when-dreading-that-ending-feeling.html" TargetMode="Externa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akenator.deviantart.com/art/crack-on-white-wall-02-277298472" TargetMode="External"/><Relationship Id="rId5" Type="http://schemas.openxmlformats.org/officeDocument/2006/relationships/image" Target="../media/image4.jp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www.publicdomainpictures.net/view-image.php?image=175013&amp;picture=withered-flower" TargetMode="External"/><Relationship Id="rId3" Type="http://schemas.openxmlformats.org/officeDocument/2006/relationships/image" Target="../media/image1.jpeg"/><Relationship Id="rId7"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creativesolvibrations.com/how-to-follow-proper-pruning-techniques/" TargetMode="External"/><Relationship Id="rId5" Type="http://schemas.openxmlformats.org/officeDocument/2006/relationships/image" Target="../media/image6.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jpeg"/><Relationship Id="rId7" Type="http://schemas.openxmlformats.org/officeDocument/2006/relationships/hyperlink" Target="https://www.biblegateway.com/passage/?search=Ecclesiastes+3%3A1-22&amp;version=ES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irvinggfm.deviantart.com/art/The-Four-Seasons-Vivaldi-291465048" TargetMode="External"/><Relationship Id="rId5"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hyperlink" Target="https://www.pexels.com/photo/green-frog-552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hyperlink" Target="https://creativecommons.org/licenses/by-nc-sa/3.0/"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flickr.com/photos/38134034@N04/50038468747" TargetMode="External"/><Relationship Id="rId5" Type="http://schemas.openxmlformats.org/officeDocument/2006/relationships/image" Target="../media/image10.jp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pexels.com/photo/person-in-black-pants-carrying-backpack-walking-on-snow-covered-ground-3604960/" TargetMode="External"/><Relationship Id="rId5" Type="http://schemas.openxmlformats.org/officeDocument/2006/relationships/image" Target="../media/image12.jpeg"/><Relationship Id="rId4" Type="http://schemas.openxmlformats.org/officeDocument/2006/relationships/hyperlink" Target="https://www.geograph.org.uk/photo/1409902"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pxhere.com/en/photo/644105" TargetMode="External"/><Relationship Id="rId5" Type="http://schemas.openxmlformats.org/officeDocument/2006/relationships/image" Target="../media/image13.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45AFD-4933-1F42-AE10-95D756C399B0}"/>
              </a:ext>
            </a:extLst>
          </p:cNvPr>
          <p:cNvSpPr>
            <a:spLocks noGrp="1"/>
          </p:cNvSpPr>
          <p:nvPr>
            <p:ph type="ctrTitle"/>
          </p:nvPr>
        </p:nvSpPr>
        <p:spPr/>
        <p:txBody>
          <a:bodyPr/>
          <a:lstStyle/>
          <a:p>
            <a:r>
              <a:rPr lang="en-US" dirty="0"/>
              <a:t>Endings </a:t>
            </a:r>
          </a:p>
        </p:txBody>
      </p:sp>
      <p:sp>
        <p:nvSpPr>
          <p:cNvPr id="3" name="Subtitle 2">
            <a:extLst>
              <a:ext uri="{FF2B5EF4-FFF2-40B4-BE49-F238E27FC236}">
                <a16:creationId xmlns:a16="http://schemas.microsoft.com/office/drawing/2014/main" id="{E363DB9F-CFE7-DE48-B71E-B3F2323AD8C4}"/>
              </a:ext>
            </a:extLst>
          </p:cNvPr>
          <p:cNvSpPr>
            <a:spLocks noGrp="1"/>
          </p:cNvSpPr>
          <p:nvPr>
            <p:ph type="subTitle" idx="1"/>
          </p:nvPr>
        </p:nvSpPr>
        <p:spPr/>
        <p:txBody>
          <a:bodyPr/>
          <a:lstStyle/>
          <a:p>
            <a:r>
              <a:rPr lang="en-US" dirty="0"/>
              <a:t>‘For everything there is a season, and a time for everything under heaven’ </a:t>
            </a:r>
          </a:p>
        </p:txBody>
      </p:sp>
    </p:spTree>
    <p:extLst>
      <p:ext uri="{BB962C8B-B14F-4D97-AF65-F5344CB8AC3E}">
        <p14:creationId xmlns:p14="http://schemas.microsoft.com/office/powerpoint/2010/main" val="1225688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F8F62-333C-494B-9DBE-AB4CA732A2D2}"/>
              </a:ext>
            </a:extLst>
          </p:cNvPr>
          <p:cNvSpPr>
            <a:spLocks noGrp="1"/>
          </p:cNvSpPr>
          <p:nvPr>
            <p:ph type="title"/>
          </p:nvPr>
        </p:nvSpPr>
        <p:spPr>
          <a:xfrm>
            <a:off x="3528812" y="62225"/>
            <a:ext cx="7489365" cy="1036025"/>
          </a:xfrm>
        </p:spPr>
        <p:txBody>
          <a:bodyPr/>
          <a:lstStyle/>
          <a:p>
            <a:r>
              <a:rPr lang="en-US" dirty="0"/>
              <a:t>Steps to Ending well</a:t>
            </a:r>
          </a:p>
        </p:txBody>
      </p:sp>
      <p:sp>
        <p:nvSpPr>
          <p:cNvPr id="3" name="Content Placeholder 2">
            <a:extLst>
              <a:ext uri="{FF2B5EF4-FFF2-40B4-BE49-F238E27FC236}">
                <a16:creationId xmlns:a16="http://schemas.microsoft.com/office/drawing/2014/main" id="{F2DD116A-5CE3-9540-938C-083619FF3186}"/>
              </a:ext>
            </a:extLst>
          </p:cNvPr>
          <p:cNvSpPr>
            <a:spLocks noGrp="1"/>
          </p:cNvSpPr>
          <p:nvPr>
            <p:ph idx="1"/>
          </p:nvPr>
        </p:nvSpPr>
        <p:spPr>
          <a:xfrm>
            <a:off x="3528812" y="1020977"/>
            <a:ext cx="8397026" cy="5033847"/>
          </a:xfrm>
        </p:spPr>
        <p:txBody>
          <a:bodyPr>
            <a:normAutofit lnSpcReduction="10000"/>
          </a:bodyPr>
          <a:lstStyle/>
          <a:p>
            <a:pPr marL="0" indent="0">
              <a:buNone/>
            </a:pPr>
            <a:r>
              <a:rPr lang="en-US" dirty="0"/>
              <a:t> </a:t>
            </a:r>
            <a:r>
              <a:rPr lang="en-US" b="1" dirty="0"/>
              <a:t>Asking the question ‘Does God still want this’? </a:t>
            </a:r>
          </a:p>
          <a:p>
            <a:pPr marL="0" indent="0">
              <a:buNone/>
            </a:pPr>
            <a:endParaRPr lang="en-US" b="1" dirty="0"/>
          </a:p>
          <a:p>
            <a:pPr marL="0" indent="0">
              <a:buNone/>
            </a:pPr>
            <a:r>
              <a:rPr lang="en-US" b="1" dirty="0"/>
              <a:t>Taking a clear decision</a:t>
            </a:r>
          </a:p>
          <a:p>
            <a:pPr marL="0" indent="0">
              <a:buNone/>
            </a:pPr>
            <a:endParaRPr lang="en-US" b="1" dirty="0"/>
          </a:p>
          <a:p>
            <a:pPr marL="0" indent="0">
              <a:buNone/>
            </a:pPr>
            <a:r>
              <a:rPr lang="en-US" b="1" dirty="0"/>
              <a:t>Pastoral support- (ongoing)</a:t>
            </a:r>
          </a:p>
          <a:p>
            <a:pPr marL="0" indent="0">
              <a:buNone/>
            </a:pPr>
            <a:endParaRPr lang="en-US" b="1" dirty="0"/>
          </a:p>
          <a:p>
            <a:pPr marL="0" indent="0">
              <a:buNone/>
            </a:pPr>
            <a:r>
              <a:rPr lang="en-US" b="1" dirty="0"/>
              <a:t>Celebration and lament</a:t>
            </a:r>
          </a:p>
          <a:p>
            <a:pPr marL="0" indent="0">
              <a:buNone/>
            </a:pPr>
            <a:endParaRPr lang="en-US" b="1" dirty="0"/>
          </a:p>
          <a:p>
            <a:pPr marL="0" indent="0">
              <a:buNone/>
            </a:pPr>
            <a:r>
              <a:rPr lang="en-US" b="1" dirty="0"/>
              <a:t>Reviewing</a:t>
            </a:r>
          </a:p>
          <a:p>
            <a:pPr marL="0" indent="0">
              <a:buNone/>
            </a:pPr>
            <a:endParaRPr lang="en-US" dirty="0"/>
          </a:p>
          <a:p>
            <a:pPr marL="0" indent="0">
              <a:buNone/>
            </a:pPr>
            <a:endParaRPr lang="en-US" dirty="0"/>
          </a:p>
        </p:txBody>
      </p:sp>
      <p:pic>
        <p:nvPicPr>
          <p:cNvPr id="5" name="Graphic 4" descr="Footprints with solid fill">
            <a:extLst>
              <a:ext uri="{FF2B5EF4-FFF2-40B4-BE49-F238E27FC236}">
                <a16:creationId xmlns:a16="http://schemas.microsoft.com/office/drawing/2014/main" id="{DDBBDFEE-5D41-7147-90C5-5D9512DC4E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194005" y="1020977"/>
            <a:ext cx="914400" cy="914400"/>
          </a:xfrm>
          <a:prstGeom prst="rect">
            <a:avLst/>
          </a:prstGeom>
        </p:spPr>
      </p:pic>
      <p:pic>
        <p:nvPicPr>
          <p:cNvPr id="7" name="Graphic 6" descr="Footprints with solid fill">
            <a:extLst>
              <a:ext uri="{FF2B5EF4-FFF2-40B4-BE49-F238E27FC236}">
                <a16:creationId xmlns:a16="http://schemas.microsoft.com/office/drawing/2014/main" id="{F5D78168-32FC-3A47-B0C1-09C0006E1C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226758" y="1803042"/>
            <a:ext cx="914400" cy="1036025"/>
          </a:xfrm>
          <a:prstGeom prst="rect">
            <a:avLst/>
          </a:prstGeom>
        </p:spPr>
      </p:pic>
      <p:pic>
        <p:nvPicPr>
          <p:cNvPr id="9" name="Graphic 8" descr="Footprints with solid fill">
            <a:extLst>
              <a:ext uri="{FF2B5EF4-FFF2-40B4-BE49-F238E27FC236}">
                <a16:creationId xmlns:a16="http://schemas.microsoft.com/office/drawing/2014/main" id="{B7E112A3-69FC-7B47-8C73-93CD83EB6D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141158" y="2971799"/>
            <a:ext cx="914400" cy="914400"/>
          </a:xfrm>
          <a:prstGeom prst="rect">
            <a:avLst/>
          </a:prstGeom>
        </p:spPr>
      </p:pic>
      <p:pic>
        <p:nvPicPr>
          <p:cNvPr id="11" name="Graphic 10" descr="Footprints with solid fill">
            <a:extLst>
              <a:ext uri="{FF2B5EF4-FFF2-40B4-BE49-F238E27FC236}">
                <a16:creationId xmlns:a16="http://schemas.microsoft.com/office/drawing/2014/main" id="{60FD1D08-0259-1E4D-8B1F-C3DA9C26C7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279604" y="3938438"/>
            <a:ext cx="914400" cy="914400"/>
          </a:xfrm>
          <a:prstGeom prst="rect">
            <a:avLst/>
          </a:prstGeom>
        </p:spPr>
      </p:pic>
      <p:pic>
        <p:nvPicPr>
          <p:cNvPr id="13" name="Graphic 12" descr="Footprints with solid fill">
            <a:extLst>
              <a:ext uri="{FF2B5EF4-FFF2-40B4-BE49-F238E27FC236}">
                <a16:creationId xmlns:a16="http://schemas.microsoft.com/office/drawing/2014/main" id="{552E70C9-E6BD-844A-81D5-6B05EE5DF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2341808" y="4852838"/>
            <a:ext cx="914400" cy="914400"/>
          </a:xfrm>
          <a:prstGeom prst="rect">
            <a:avLst/>
          </a:prstGeom>
        </p:spPr>
      </p:pic>
      <p:sp>
        <p:nvSpPr>
          <p:cNvPr id="6" name="TextBox 5">
            <a:extLst>
              <a:ext uri="{FF2B5EF4-FFF2-40B4-BE49-F238E27FC236}">
                <a16:creationId xmlns:a16="http://schemas.microsoft.com/office/drawing/2014/main" id="{D7C52344-FF4D-3249-A5AA-1E1D8370DE5C}"/>
              </a:ext>
            </a:extLst>
          </p:cNvPr>
          <p:cNvSpPr txBox="1"/>
          <p:nvPr/>
        </p:nvSpPr>
        <p:spPr>
          <a:xfrm>
            <a:off x="1416676" y="6104586"/>
            <a:ext cx="9768925" cy="400110"/>
          </a:xfrm>
          <a:prstGeom prst="rect">
            <a:avLst/>
          </a:prstGeom>
          <a:noFill/>
        </p:spPr>
        <p:txBody>
          <a:bodyPr wrap="square" rtlCol="0">
            <a:spAutoFit/>
          </a:bodyPr>
          <a:lstStyle/>
          <a:p>
            <a:r>
              <a:rPr lang="en-US" dirty="0"/>
              <a:t>‘</a:t>
            </a:r>
            <a:r>
              <a:rPr lang="en-US" sz="2000" b="1" dirty="0"/>
              <a:t>Authentic spiritual discernment calls for walking on holy ground’ (Beth Ann Gaede)</a:t>
            </a:r>
          </a:p>
        </p:txBody>
      </p:sp>
    </p:spTree>
    <p:extLst>
      <p:ext uri="{BB962C8B-B14F-4D97-AF65-F5344CB8AC3E}">
        <p14:creationId xmlns:p14="http://schemas.microsoft.com/office/powerpoint/2010/main" val="3464985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49" name="Group 148">
            <a:extLst>
              <a:ext uri="{FF2B5EF4-FFF2-40B4-BE49-F238E27FC236}">
                <a16:creationId xmlns:a16="http://schemas.microsoft.com/office/drawing/2014/main" id="{8E1DDAD8-1D10-4640-A034-BE90015E37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50" name="Rectangle 149">
              <a:extLst>
                <a:ext uri="{FF2B5EF4-FFF2-40B4-BE49-F238E27FC236}">
                  <a16:creationId xmlns:a16="http://schemas.microsoft.com/office/drawing/2014/main" id="{52FE7688-721D-4A97-B007-BDE056094D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1" name="Picture 2">
              <a:extLst>
                <a:ext uri="{FF2B5EF4-FFF2-40B4-BE49-F238E27FC236}">
                  <a16:creationId xmlns:a16="http://schemas.microsoft.com/office/drawing/2014/main" id="{9E73A810-8571-4A9D-A3CB-336933AB4C0E}"/>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10" name="Content Placeholder 9" descr="A field of flowers&#10;&#10;Description automatically generated with low confidence">
            <a:extLst>
              <a:ext uri="{FF2B5EF4-FFF2-40B4-BE49-F238E27FC236}">
                <a16:creationId xmlns:a16="http://schemas.microsoft.com/office/drawing/2014/main" id="{D3EE4A6A-1744-3143-A9C3-2A2B7F63454A}"/>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233" r="31811" b="-1"/>
          <a:stretch/>
        </p:blipFill>
        <p:spPr>
          <a:xfrm>
            <a:off x="-5597" y="10"/>
            <a:ext cx="7558541" cy="6857990"/>
          </a:xfrm>
          <a:prstGeom prst="rect">
            <a:avLst/>
          </a:prstGeom>
        </p:spPr>
      </p:pic>
      <p:grpSp>
        <p:nvGrpSpPr>
          <p:cNvPr id="153" name="Group 152">
            <a:extLst>
              <a:ext uri="{FF2B5EF4-FFF2-40B4-BE49-F238E27FC236}">
                <a16:creationId xmlns:a16="http://schemas.microsoft.com/office/drawing/2014/main" id="{FD642FB6-2808-4BC5-AE0B-7302C24B7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4" name="Rectangle 153">
              <a:extLst>
                <a:ext uri="{FF2B5EF4-FFF2-40B4-BE49-F238E27FC236}">
                  <a16:creationId xmlns:a16="http://schemas.microsoft.com/office/drawing/2014/main" id="{0B0B8F04-D9A7-48E5-A29C-51A66B59DF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5" name="Freeform 6">
              <a:extLst>
                <a:ext uri="{FF2B5EF4-FFF2-40B4-BE49-F238E27FC236}">
                  <a16:creationId xmlns:a16="http://schemas.microsoft.com/office/drawing/2014/main" id="{D6D18883-6BFF-42BB-8088-FCCF83F9CF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6" name="Freeform 7">
              <a:extLst>
                <a:ext uri="{FF2B5EF4-FFF2-40B4-BE49-F238E27FC236}">
                  <a16:creationId xmlns:a16="http://schemas.microsoft.com/office/drawing/2014/main" id="{1D0FEFB3-A009-4D0F-9107-C0B17786FB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7" name="Rectangle 156">
              <a:extLst>
                <a:ext uri="{FF2B5EF4-FFF2-40B4-BE49-F238E27FC236}">
                  <a16:creationId xmlns:a16="http://schemas.microsoft.com/office/drawing/2014/main" id="{78E86C7F-B981-4448-8A1A-856F7124FF4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58" name="Freeform 9">
              <a:extLst>
                <a:ext uri="{FF2B5EF4-FFF2-40B4-BE49-F238E27FC236}">
                  <a16:creationId xmlns:a16="http://schemas.microsoft.com/office/drawing/2014/main" id="{4C6CFFD9-BA00-4184-8310-5FC9550954F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59" name="Freeform 10">
              <a:extLst>
                <a:ext uri="{FF2B5EF4-FFF2-40B4-BE49-F238E27FC236}">
                  <a16:creationId xmlns:a16="http://schemas.microsoft.com/office/drawing/2014/main" id="{A1892DF3-4848-496C-8664-DFD32EE250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0" name="Freeform 11">
              <a:extLst>
                <a:ext uri="{FF2B5EF4-FFF2-40B4-BE49-F238E27FC236}">
                  <a16:creationId xmlns:a16="http://schemas.microsoft.com/office/drawing/2014/main" id="{D6DB8C30-651E-4D8F-A70C-163FC5842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1" name="Freeform 12">
              <a:extLst>
                <a:ext uri="{FF2B5EF4-FFF2-40B4-BE49-F238E27FC236}">
                  <a16:creationId xmlns:a16="http://schemas.microsoft.com/office/drawing/2014/main" id="{563DFB81-F969-4F44-BA6C-6347956423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2" name="Freeform 13">
              <a:extLst>
                <a:ext uri="{FF2B5EF4-FFF2-40B4-BE49-F238E27FC236}">
                  <a16:creationId xmlns:a16="http://schemas.microsoft.com/office/drawing/2014/main" id="{8E5DE346-AFCA-40DA-B5E2-93A86EA54C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3" name="Freeform 14">
              <a:extLst>
                <a:ext uri="{FF2B5EF4-FFF2-40B4-BE49-F238E27FC236}">
                  <a16:creationId xmlns:a16="http://schemas.microsoft.com/office/drawing/2014/main" id="{77A34306-2AE8-43D0-9686-E97B3B53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4" name="Freeform 15">
              <a:extLst>
                <a:ext uri="{FF2B5EF4-FFF2-40B4-BE49-F238E27FC236}">
                  <a16:creationId xmlns:a16="http://schemas.microsoft.com/office/drawing/2014/main" id="{B9CC10F0-FFCD-4CB9-AF4C-22722D20B75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5" name="Freeform 16">
              <a:extLst>
                <a:ext uri="{FF2B5EF4-FFF2-40B4-BE49-F238E27FC236}">
                  <a16:creationId xmlns:a16="http://schemas.microsoft.com/office/drawing/2014/main" id="{2A6B0E38-C962-4491-BFDA-75378B4D674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6" name="Freeform 17">
              <a:extLst>
                <a:ext uri="{FF2B5EF4-FFF2-40B4-BE49-F238E27FC236}">
                  <a16:creationId xmlns:a16="http://schemas.microsoft.com/office/drawing/2014/main" id="{655F640B-8407-487C-8696-F47451478E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7" name="Freeform 18">
              <a:extLst>
                <a:ext uri="{FF2B5EF4-FFF2-40B4-BE49-F238E27FC236}">
                  <a16:creationId xmlns:a16="http://schemas.microsoft.com/office/drawing/2014/main" id="{FAB4F099-4FF6-4410-A5B9-2A5355719C9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8" name="Freeform 19">
              <a:extLst>
                <a:ext uri="{FF2B5EF4-FFF2-40B4-BE49-F238E27FC236}">
                  <a16:creationId xmlns:a16="http://schemas.microsoft.com/office/drawing/2014/main" id="{6FE80B6E-3DA9-4304-9925-12E578C4E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69" name="Freeform 20">
              <a:extLst>
                <a:ext uri="{FF2B5EF4-FFF2-40B4-BE49-F238E27FC236}">
                  <a16:creationId xmlns:a16="http://schemas.microsoft.com/office/drawing/2014/main" id="{67D1CB75-0CBA-4E13-924C-21F221D7BF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0" name="Freeform 21">
              <a:extLst>
                <a:ext uri="{FF2B5EF4-FFF2-40B4-BE49-F238E27FC236}">
                  <a16:creationId xmlns:a16="http://schemas.microsoft.com/office/drawing/2014/main" id="{F2CC783B-FA45-4777-A76A-982B285C7C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1" name="Freeform 22">
              <a:extLst>
                <a:ext uri="{FF2B5EF4-FFF2-40B4-BE49-F238E27FC236}">
                  <a16:creationId xmlns:a16="http://schemas.microsoft.com/office/drawing/2014/main" id="{D68F4DD3-D736-4B78-972E-F5128CFBE7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2" name="Freeform 23">
              <a:extLst>
                <a:ext uri="{FF2B5EF4-FFF2-40B4-BE49-F238E27FC236}">
                  <a16:creationId xmlns:a16="http://schemas.microsoft.com/office/drawing/2014/main" id="{B14AF103-15B3-4796-A71A-297D37E1763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3" name="Freeform 24">
              <a:extLst>
                <a:ext uri="{FF2B5EF4-FFF2-40B4-BE49-F238E27FC236}">
                  <a16:creationId xmlns:a16="http://schemas.microsoft.com/office/drawing/2014/main" id="{B0B240FB-0453-4B6F-9F9B-C2C3305AC5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4" name="Freeform 25">
              <a:extLst>
                <a:ext uri="{FF2B5EF4-FFF2-40B4-BE49-F238E27FC236}">
                  <a16:creationId xmlns:a16="http://schemas.microsoft.com/office/drawing/2014/main" id="{EBBBDCEE-433E-40F3-B49D-375CB162A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5" name="Freeform 26">
              <a:extLst>
                <a:ext uri="{FF2B5EF4-FFF2-40B4-BE49-F238E27FC236}">
                  <a16:creationId xmlns:a16="http://schemas.microsoft.com/office/drawing/2014/main" id="{09B123C6-141E-4A37-B5A7-27E7764FA1F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6" name="Freeform 27">
              <a:extLst>
                <a:ext uri="{FF2B5EF4-FFF2-40B4-BE49-F238E27FC236}">
                  <a16:creationId xmlns:a16="http://schemas.microsoft.com/office/drawing/2014/main" id="{1FA1F521-36A1-49FF-84A7-229E8970F7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7" name="Freeform 28">
              <a:extLst>
                <a:ext uri="{FF2B5EF4-FFF2-40B4-BE49-F238E27FC236}">
                  <a16:creationId xmlns:a16="http://schemas.microsoft.com/office/drawing/2014/main" id="{DE512F89-D901-4487-A42C-02345EC5FCD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8" name="Freeform 29">
              <a:extLst>
                <a:ext uri="{FF2B5EF4-FFF2-40B4-BE49-F238E27FC236}">
                  <a16:creationId xmlns:a16="http://schemas.microsoft.com/office/drawing/2014/main" id="{ED3ED0E5-3226-4B78-B3EA-C591824B8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79" name="Freeform 30">
              <a:extLst>
                <a:ext uri="{FF2B5EF4-FFF2-40B4-BE49-F238E27FC236}">
                  <a16:creationId xmlns:a16="http://schemas.microsoft.com/office/drawing/2014/main" id="{9CBB1F68-B6DE-4ECF-B20F-328F9811E2F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0" name="Freeform 31">
              <a:extLst>
                <a:ext uri="{FF2B5EF4-FFF2-40B4-BE49-F238E27FC236}">
                  <a16:creationId xmlns:a16="http://schemas.microsoft.com/office/drawing/2014/main" id="{A566C551-9523-4D97-A8CF-5C91F436C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1" name="Freeform 32">
              <a:extLst>
                <a:ext uri="{FF2B5EF4-FFF2-40B4-BE49-F238E27FC236}">
                  <a16:creationId xmlns:a16="http://schemas.microsoft.com/office/drawing/2014/main" id="{9E166BA0-9268-4419-9332-2D30C21239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2" name="Rectangle 181">
              <a:extLst>
                <a:ext uri="{FF2B5EF4-FFF2-40B4-BE49-F238E27FC236}">
                  <a16:creationId xmlns:a16="http://schemas.microsoft.com/office/drawing/2014/main" id="{B700C031-AA54-4DC7-B8A2-2569B3FA653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83" name="Freeform 34">
              <a:extLst>
                <a:ext uri="{FF2B5EF4-FFF2-40B4-BE49-F238E27FC236}">
                  <a16:creationId xmlns:a16="http://schemas.microsoft.com/office/drawing/2014/main" id="{03045EC8-ECC8-473F-8786-DE266F05B15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4" name="Freeform 35">
              <a:extLst>
                <a:ext uri="{FF2B5EF4-FFF2-40B4-BE49-F238E27FC236}">
                  <a16:creationId xmlns:a16="http://schemas.microsoft.com/office/drawing/2014/main" id="{9337EBA2-5088-4A44-8C0B-A6EE78989C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5" name="Freeform 36">
              <a:extLst>
                <a:ext uri="{FF2B5EF4-FFF2-40B4-BE49-F238E27FC236}">
                  <a16:creationId xmlns:a16="http://schemas.microsoft.com/office/drawing/2014/main" id="{3486A705-2593-45C9-A13E-8E2FB7C354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6" name="Freeform 37">
              <a:extLst>
                <a:ext uri="{FF2B5EF4-FFF2-40B4-BE49-F238E27FC236}">
                  <a16:creationId xmlns:a16="http://schemas.microsoft.com/office/drawing/2014/main" id="{F357321C-6DEE-4D02-A997-75E47EE0E0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7" name="Freeform 38">
              <a:extLst>
                <a:ext uri="{FF2B5EF4-FFF2-40B4-BE49-F238E27FC236}">
                  <a16:creationId xmlns:a16="http://schemas.microsoft.com/office/drawing/2014/main" id="{D0B8F87F-3530-4BCD-A8E5-C1B83707B5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8" name="Freeform 39">
              <a:extLst>
                <a:ext uri="{FF2B5EF4-FFF2-40B4-BE49-F238E27FC236}">
                  <a16:creationId xmlns:a16="http://schemas.microsoft.com/office/drawing/2014/main" id="{5BE86BA3-AB0E-4F70-A552-0D9EB9E98E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89" name="Freeform 40">
              <a:extLst>
                <a:ext uri="{FF2B5EF4-FFF2-40B4-BE49-F238E27FC236}">
                  <a16:creationId xmlns:a16="http://schemas.microsoft.com/office/drawing/2014/main" id="{DF5FE773-B9AE-4A3F-8EDC-165CE579BDC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0" name="Freeform 41">
              <a:extLst>
                <a:ext uri="{FF2B5EF4-FFF2-40B4-BE49-F238E27FC236}">
                  <a16:creationId xmlns:a16="http://schemas.microsoft.com/office/drawing/2014/main" id="{4A03D7BE-B358-4F8B-85EA-65E0CBF2D1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1" name="Freeform 42">
              <a:extLst>
                <a:ext uri="{FF2B5EF4-FFF2-40B4-BE49-F238E27FC236}">
                  <a16:creationId xmlns:a16="http://schemas.microsoft.com/office/drawing/2014/main" id="{A6548877-0957-435B-A419-389A278E57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2" name="Freeform 43">
              <a:extLst>
                <a:ext uri="{FF2B5EF4-FFF2-40B4-BE49-F238E27FC236}">
                  <a16:creationId xmlns:a16="http://schemas.microsoft.com/office/drawing/2014/main" id="{B2D5EA95-9E60-468A-8DA1-40F05C9BD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3" name="Freeform 44">
              <a:extLst>
                <a:ext uri="{FF2B5EF4-FFF2-40B4-BE49-F238E27FC236}">
                  <a16:creationId xmlns:a16="http://schemas.microsoft.com/office/drawing/2014/main" id="{C9B409CE-11E5-40D1-8C9B-86614EAE2A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4" name="Rectangle 193">
              <a:extLst>
                <a:ext uri="{FF2B5EF4-FFF2-40B4-BE49-F238E27FC236}">
                  <a16:creationId xmlns:a16="http://schemas.microsoft.com/office/drawing/2014/main" id="{9E594AF5-DB50-4227-AC2F-10EE5233C41F}"/>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miter lim="800000"/>
                  <a:headEnd/>
                  <a:tailEnd/>
                </a14:hiddenLine>
              </a:ext>
            </a:extLst>
          </p:spPr>
        </p:sp>
        <p:sp>
          <p:nvSpPr>
            <p:cNvPr id="195" name="Freeform 46">
              <a:extLst>
                <a:ext uri="{FF2B5EF4-FFF2-40B4-BE49-F238E27FC236}">
                  <a16:creationId xmlns:a16="http://schemas.microsoft.com/office/drawing/2014/main" id="{9335DCAF-74A2-4994-B5BF-1C079A40A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6" name="Freeform 47">
              <a:extLst>
                <a:ext uri="{FF2B5EF4-FFF2-40B4-BE49-F238E27FC236}">
                  <a16:creationId xmlns:a16="http://schemas.microsoft.com/office/drawing/2014/main" id="{1DC8E1A2-0C6B-4BA9-85F4-3645AED5DEA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7" name="Freeform 48">
              <a:extLst>
                <a:ext uri="{FF2B5EF4-FFF2-40B4-BE49-F238E27FC236}">
                  <a16:creationId xmlns:a16="http://schemas.microsoft.com/office/drawing/2014/main" id="{28F38DE0-3BEE-441A-8212-E77DA2328A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8" name="Freeform 49">
              <a:extLst>
                <a:ext uri="{FF2B5EF4-FFF2-40B4-BE49-F238E27FC236}">
                  <a16:creationId xmlns:a16="http://schemas.microsoft.com/office/drawing/2014/main" id="{AE81208E-D239-496C-A312-506B0241B31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199" name="Freeform 50">
              <a:extLst>
                <a:ext uri="{FF2B5EF4-FFF2-40B4-BE49-F238E27FC236}">
                  <a16:creationId xmlns:a16="http://schemas.microsoft.com/office/drawing/2014/main" id="{242FE966-DDA4-4668-B8D6-C4B0D4C78E5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0" name="Freeform 51">
              <a:extLst>
                <a:ext uri="{FF2B5EF4-FFF2-40B4-BE49-F238E27FC236}">
                  <a16:creationId xmlns:a16="http://schemas.microsoft.com/office/drawing/2014/main" id="{FB0A5F60-550F-4025-9DCE-6F42A7C06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1" name="Freeform 52">
              <a:extLst>
                <a:ext uri="{FF2B5EF4-FFF2-40B4-BE49-F238E27FC236}">
                  <a16:creationId xmlns:a16="http://schemas.microsoft.com/office/drawing/2014/main" id="{D7B61D18-4A61-44C9-A809-40639E8C1D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2" name="Freeform 53">
              <a:extLst>
                <a:ext uri="{FF2B5EF4-FFF2-40B4-BE49-F238E27FC236}">
                  <a16:creationId xmlns:a16="http://schemas.microsoft.com/office/drawing/2014/main" id="{CB26E7EB-DC12-4BA7-B5DE-09EF2C1D0A3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3" name="Freeform 54">
              <a:extLst>
                <a:ext uri="{FF2B5EF4-FFF2-40B4-BE49-F238E27FC236}">
                  <a16:creationId xmlns:a16="http://schemas.microsoft.com/office/drawing/2014/main" id="{921237B4-9D85-4611-851F-5DBD71544AE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4" name="Freeform 55">
              <a:extLst>
                <a:ext uri="{FF2B5EF4-FFF2-40B4-BE49-F238E27FC236}">
                  <a16:creationId xmlns:a16="http://schemas.microsoft.com/office/drawing/2014/main" id="{C91509DE-9FAA-4E84-BCC1-CDDBEA8AC01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5" name="Freeform 56">
              <a:extLst>
                <a:ext uri="{FF2B5EF4-FFF2-40B4-BE49-F238E27FC236}">
                  <a16:creationId xmlns:a16="http://schemas.microsoft.com/office/drawing/2014/main" id="{C7029B06-6A09-4E46-BA86-F3C66DBDD48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6" name="Freeform 57">
              <a:extLst>
                <a:ext uri="{FF2B5EF4-FFF2-40B4-BE49-F238E27FC236}">
                  <a16:creationId xmlns:a16="http://schemas.microsoft.com/office/drawing/2014/main" id="{FF4ACFBF-D1F2-47B1-B0EB-F08C6508BD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sp>
          <p:nvSpPr>
            <p:cNvPr id="207" name="Freeform 58">
              <a:extLst>
                <a:ext uri="{FF2B5EF4-FFF2-40B4-BE49-F238E27FC236}">
                  <a16:creationId xmlns:a16="http://schemas.microsoft.com/office/drawing/2014/main" id="{A6FD1991-3A0E-4F63-BAD9-A98C298604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p14="http://schemas.microsoft.com/office/powerpoint/2010/main" xmlns:a14="http://schemas.microsoft.com/office/drawing/2010/main" xmlns:a16="http://schemas.microsoft.com/office/drawing/2014/main" xmlns="" w="9525">
                  <a:solidFill>
                    <a:srgbClr val="000000"/>
                  </a:solidFill>
                  <a:round/>
                  <a:headEnd/>
                  <a:tailEnd/>
                </a14:hiddenLine>
              </a:ext>
            </a:extLst>
          </p:spPr>
        </p:sp>
      </p:grpSp>
      <p:sp>
        <p:nvSpPr>
          <p:cNvPr id="79" name="Content Placeholder 78">
            <a:extLst>
              <a:ext uri="{FF2B5EF4-FFF2-40B4-BE49-F238E27FC236}">
                <a16:creationId xmlns:a16="http://schemas.microsoft.com/office/drawing/2014/main" id="{608F793D-6AC0-4D64-B367-AC0EBE903307}"/>
              </a:ext>
            </a:extLst>
          </p:cNvPr>
          <p:cNvSpPr>
            <a:spLocks noGrp="1"/>
          </p:cNvSpPr>
          <p:nvPr>
            <p:ph idx="1"/>
          </p:nvPr>
        </p:nvSpPr>
        <p:spPr>
          <a:xfrm>
            <a:off x="7710107" y="209006"/>
            <a:ext cx="4148518" cy="6358120"/>
          </a:xfrm>
        </p:spPr>
        <p:txBody>
          <a:bodyPr>
            <a:normAutofit fontScale="55000" lnSpcReduction="20000"/>
          </a:bodyPr>
          <a:lstStyle/>
          <a:p>
            <a:pPr marL="0" indent="0">
              <a:buNone/>
            </a:pPr>
            <a:r>
              <a:rPr lang="en-US" sz="3600" b="1" dirty="0"/>
              <a:t>‘God is rewilding the Church. The wild Messiah cannot be tamed. That inexpressible power at the heart of the Church may be hindered by invasive species, but cannot be quenched. </a:t>
            </a:r>
          </a:p>
          <a:p>
            <a:pPr marL="0" indent="0">
              <a:buNone/>
            </a:pPr>
            <a:r>
              <a:rPr lang="en-US" sz="3600" b="1" dirty="0"/>
              <a:t>We too are summoned to </a:t>
            </a:r>
            <a:r>
              <a:rPr lang="en-US" sz="3600" b="1" i="1" dirty="0"/>
              <a:t>be</a:t>
            </a:r>
            <a:r>
              <a:rPr lang="en-US" sz="3600" b="1" dirty="0"/>
              <a:t> rewilded...to cooperate with the great regeneration of creation and invited to be part of what is emerging. We are beckoned along that trajectory of hope, inspired and energized by the new-every-morning love of God.</a:t>
            </a:r>
          </a:p>
          <a:p>
            <a:pPr marL="0" indent="0">
              <a:buNone/>
            </a:pPr>
            <a:r>
              <a:rPr lang="en-US" sz="3600" b="1" dirty="0"/>
              <a:t> Hear the call to participate in the ultimate adventure. Jesus says, ‘Follow me.’</a:t>
            </a:r>
          </a:p>
          <a:p>
            <a:pPr marL="0" indent="0">
              <a:buNone/>
            </a:pPr>
            <a:endParaRPr lang="en-US" sz="1800" i="1" dirty="0"/>
          </a:p>
          <a:p>
            <a:pPr marL="0" indent="0">
              <a:buNone/>
            </a:pPr>
            <a:r>
              <a:rPr lang="en-US" sz="2900" i="1" dirty="0"/>
              <a:t>Steve </a:t>
            </a:r>
            <a:r>
              <a:rPr lang="en-US" sz="2900" i="1" dirty="0" err="1"/>
              <a:t>Aisthorpe</a:t>
            </a:r>
            <a:r>
              <a:rPr lang="en-US" sz="2900" i="1" dirty="0"/>
              <a:t>, Rewilding the Church</a:t>
            </a:r>
          </a:p>
        </p:txBody>
      </p:sp>
    </p:spTree>
    <p:extLst>
      <p:ext uri="{BB962C8B-B14F-4D97-AF65-F5344CB8AC3E}">
        <p14:creationId xmlns:p14="http://schemas.microsoft.com/office/powerpoint/2010/main" val="2998142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A4BE1-64C9-C748-8E89-820E475F8453}"/>
              </a:ext>
            </a:extLst>
          </p:cNvPr>
          <p:cNvSpPr>
            <a:spLocks noGrp="1"/>
          </p:cNvSpPr>
          <p:nvPr>
            <p:ph type="title"/>
          </p:nvPr>
        </p:nvSpPr>
        <p:spPr>
          <a:xfrm>
            <a:off x="1143001" y="82051"/>
            <a:ext cx="9905998" cy="1478570"/>
          </a:xfrm>
        </p:spPr>
        <p:txBody>
          <a:bodyPr>
            <a:normAutofit/>
          </a:bodyPr>
          <a:lstStyle/>
          <a:p>
            <a:pPr algn="ctr"/>
            <a:r>
              <a:rPr lang="en-US" sz="4000" dirty="0"/>
              <a:t>Endings</a:t>
            </a:r>
          </a:p>
        </p:txBody>
      </p:sp>
      <p:sp>
        <p:nvSpPr>
          <p:cNvPr id="3" name="Content Placeholder 2">
            <a:extLst>
              <a:ext uri="{FF2B5EF4-FFF2-40B4-BE49-F238E27FC236}">
                <a16:creationId xmlns:a16="http://schemas.microsoft.com/office/drawing/2014/main" id="{6DE3E342-8E7E-3D4B-A21F-7EE29F001D72}"/>
              </a:ext>
            </a:extLst>
          </p:cNvPr>
          <p:cNvSpPr>
            <a:spLocks noGrp="1"/>
          </p:cNvSpPr>
          <p:nvPr>
            <p:ph idx="1"/>
          </p:nvPr>
        </p:nvSpPr>
        <p:spPr>
          <a:xfrm>
            <a:off x="759853" y="1378038"/>
            <a:ext cx="5563673" cy="4353060"/>
          </a:xfrm>
        </p:spPr>
        <p:txBody>
          <a:bodyPr anchor="ctr">
            <a:normAutofit/>
          </a:bodyPr>
          <a:lstStyle/>
          <a:p>
            <a:pPr marL="0" indent="0">
              <a:lnSpc>
                <a:spcPct val="110000"/>
              </a:lnSpc>
              <a:buNone/>
            </a:pPr>
            <a:endParaRPr lang="en-US" sz="2000" b="1" i="1" dirty="0"/>
          </a:p>
          <a:p>
            <a:pPr marL="0" indent="0">
              <a:lnSpc>
                <a:spcPct val="110000"/>
              </a:lnSpc>
              <a:buNone/>
            </a:pPr>
            <a:r>
              <a:rPr lang="en-US" sz="2600" b="1" i="1" dirty="0"/>
              <a:t>Thinking about church/ faith context: why and how do things end? </a:t>
            </a:r>
          </a:p>
          <a:p>
            <a:pPr marL="0" indent="0">
              <a:lnSpc>
                <a:spcPct val="110000"/>
              </a:lnSpc>
              <a:buNone/>
            </a:pPr>
            <a:endParaRPr lang="en-US" sz="2600" b="1" i="1" dirty="0"/>
          </a:p>
          <a:p>
            <a:pPr>
              <a:lnSpc>
                <a:spcPct val="110000"/>
              </a:lnSpc>
            </a:pPr>
            <a:r>
              <a:rPr lang="en-US" sz="2000" b="1" dirty="0"/>
              <a:t>Endings as completion</a:t>
            </a:r>
          </a:p>
          <a:p>
            <a:pPr>
              <a:lnSpc>
                <a:spcPct val="110000"/>
              </a:lnSpc>
            </a:pPr>
            <a:r>
              <a:rPr lang="en-US" sz="2000" b="1" dirty="0"/>
              <a:t>Endings as loss</a:t>
            </a:r>
          </a:p>
          <a:p>
            <a:pPr marL="0" indent="0">
              <a:lnSpc>
                <a:spcPct val="110000"/>
              </a:lnSpc>
              <a:buNone/>
            </a:pPr>
            <a:r>
              <a:rPr lang="en-US" sz="2000" b="1" dirty="0"/>
              <a:t>Both can be challenging in different ways.</a:t>
            </a:r>
          </a:p>
          <a:p>
            <a:pPr marL="0" indent="0">
              <a:lnSpc>
                <a:spcPct val="110000"/>
              </a:lnSpc>
              <a:buNone/>
            </a:pPr>
            <a:r>
              <a:rPr lang="en-US" sz="2000" b="1" dirty="0"/>
              <a:t> </a:t>
            </a:r>
            <a:r>
              <a:rPr lang="en-US" sz="2000" b="1" i="1" dirty="0"/>
              <a:t>What examples might you share from your own experience?</a:t>
            </a:r>
            <a:endParaRPr lang="en-US" sz="2000" b="1" dirty="0"/>
          </a:p>
          <a:p>
            <a:pPr marL="0" indent="0">
              <a:lnSpc>
                <a:spcPct val="110000"/>
              </a:lnSpc>
              <a:buNone/>
            </a:pPr>
            <a:endParaRPr lang="en-US" sz="2000" b="1" dirty="0"/>
          </a:p>
          <a:p>
            <a:pPr>
              <a:lnSpc>
                <a:spcPct val="110000"/>
              </a:lnSpc>
            </a:pPr>
            <a:endParaRPr lang="en-US" sz="1300" dirty="0"/>
          </a:p>
          <a:p>
            <a:pPr>
              <a:lnSpc>
                <a:spcPct val="110000"/>
              </a:lnSpc>
            </a:pPr>
            <a:endParaRPr lang="en-US" sz="1300" dirty="0"/>
          </a:p>
        </p:txBody>
      </p:sp>
      <p:pic>
        <p:nvPicPr>
          <p:cNvPr id="7" name="Picture 6">
            <a:extLst>
              <a:ext uri="{FF2B5EF4-FFF2-40B4-BE49-F238E27FC236}">
                <a16:creationId xmlns:a16="http://schemas.microsoft.com/office/drawing/2014/main" id="{F07C7D83-531C-C54A-B35E-679FAB70A35F}"/>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r="2" b="11871"/>
          <a:stretch/>
        </p:blipFill>
        <p:spPr>
          <a:xfrm>
            <a:off x="6581781" y="2249487"/>
            <a:ext cx="4655075"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4" name="TextBox 3">
            <a:extLst>
              <a:ext uri="{FF2B5EF4-FFF2-40B4-BE49-F238E27FC236}">
                <a16:creationId xmlns:a16="http://schemas.microsoft.com/office/drawing/2014/main" id="{14DEC66A-CFC2-3149-AA8B-16715E390597}"/>
              </a:ext>
            </a:extLst>
          </p:cNvPr>
          <p:cNvSpPr txBox="1"/>
          <p:nvPr/>
        </p:nvSpPr>
        <p:spPr>
          <a:xfrm>
            <a:off x="1764405" y="5735161"/>
            <a:ext cx="8293995" cy="684803"/>
          </a:xfrm>
          <a:prstGeom prst="rect">
            <a:avLst/>
          </a:prstGeom>
          <a:noFill/>
        </p:spPr>
        <p:txBody>
          <a:bodyPr wrap="square" rtlCol="0">
            <a:spAutoFit/>
          </a:bodyPr>
          <a:lstStyle/>
          <a:p>
            <a:pPr>
              <a:lnSpc>
                <a:spcPct val="110000"/>
              </a:lnSpc>
            </a:pPr>
            <a:endParaRPr lang="en-US" b="1" dirty="0"/>
          </a:p>
          <a:p>
            <a:pPr>
              <a:lnSpc>
                <a:spcPct val="110000"/>
              </a:lnSpc>
            </a:pPr>
            <a:r>
              <a:rPr lang="en-US" b="1" dirty="0"/>
              <a:t>‘Whatever the reasons for closure, the human cost is likely to be great’ (John Leach)</a:t>
            </a:r>
          </a:p>
        </p:txBody>
      </p:sp>
    </p:spTree>
    <p:extLst>
      <p:ext uri="{BB962C8B-B14F-4D97-AF65-F5344CB8AC3E}">
        <p14:creationId xmlns:p14="http://schemas.microsoft.com/office/powerpoint/2010/main" val="303990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73" name="Rectangle 12">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 xmlns:a16="http://schemas.microsoft.com/office/drawing/2014/main" xmlns:p14="http://schemas.microsoft.com/office/powerpoint/2010/main"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A48DAD3-C521-1C4D-B6BD-B236EFB5F5E1}"/>
              </a:ext>
            </a:extLst>
          </p:cNvPr>
          <p:cNvSpPr>
            <a:spLocks noGrp="1"/>
          </p:cNvSpPr>
          <p:nvPr>
            <p:ph type="title"/>
          </p:nvPr>
        </p:nvSpPr>
        <p:spPr>
          <a:xfrm>
            <a:off x="1245395" y="263525"/>
            <a:ext cx="5377199" cy="1478570"/>
          </a:xfrm>
        </p:spPr>
        <p:txBody>
          <a:bodyPr>
            <a:normAutofit/>
          </a:bodyPr>
          <a:lstStyle/>
          <a:p>
            <a:r>
              <a:rPr lang="en-US" sz="3200" dirty="0"/>
              <a:t>Why do things come to an end?</a:t>
            </a:r>
          </a:p>
        </p:txBody>
      </p:sp>
      <p:sp>
        <p:nvSpPr>
          <p:cNvPr id="3" name="Content Placeholder 2">
            <a:extLst>
              <a:ext uri="{FF2B5EF4-FFF2-40B4-BE49-F238E27FC236}">
                <a16:creationId xmlns:a16="http://schemas.microsoft.com/office/drawing/2014/main" id="{99ADB802-BB2C-724E-B819-DFB427898E0D}"/>
              </a:ext>
            </a:extLst>
          </p:cNvPr>
          <p:cNvSpPr>
            <a:spLocks noGrp="1"/>
          </p:cNvSpPr>
          <p:nvPr>
            <p:ph idx="1"/>
          </p:nvPr>
        </p:nvSpPr>
        <p:spPr>
          <a:xfrm>
            <a:off x="1196975" y="1748222"/>
            <a:ext cx="5267665" cy="4117445"/>
          </a:xfrm>
        </p:spPr>
        <p:txBody>
          <a:bodyPr>
            <a:normAutofit fontScale="85000" lnSpcReduction="10000"/>
          </a:bodyPr>
          <a:lstStyle/>
          <a:p>
            <a:pPr>
              <a:lnSpc>
                <a:spcPct val="110000"/>
              </a:lnSpc>
            </a:pPr>
            <a:endParaRPr lang="en-US" sz="1400" b="1" dirty="0"/>
          </a:p>
          <a:p>
            <a:pPr>
              <a:lnSpc>
                <a:spcPct val="110000"/>
              </a:lnSpc>
            </a:pPr>
            <a:r>
              <a:rPr lang="en-US" sz="2000" b="1" dirty="0"/>
              <a:t>They aren’t working out – perhaps a new initiative that’s been tried but hasn’t developed as hoped</a:t>
            </a:r>
          </a:p>
          <a:p>
            <a:pPr>
              <a:lnSpc>
                <a:spcPct val="110000"/>
              </a:lnSpc>
            </a:pPr>
            <a:r>
              <a:rPr lang="en-US" sz="2000" b="1" dirty="0"/>
              <a:t>It’s outlived it’s usefulness/purpose: often characterised by a slow dwindling in numbers, systems /structures which no longer work,  feeling like ‘yesterday’s project/ </a:t>
            </a:r>
            <a:r>
              <a:rPr lang="en-US" sz="2000" b="1" dirty="0" err="1"/>
              <a:t>organisation</a:t>
            </a:r>
            <a:r>
              <a:rPr lang="en-US" sz="2000" b="1" dirty="0"/>
              <a:t>’</a:t>
            </a:r>
          </a:p>
          <a:p>
            <a:pPr>
              <a:lnSpc>
                <a:spcPct val="110000"/>
              </a:lnSpc>
            </a:pPr>
            <a:r>
              <a:rPr lang="en-US" sz="2000" b="1" dirty="0"/>
              <a:t>It’s ‘in the way’  of something better, or the ‘new shoots’ of growth </a:t>
            </a:r>
            <a:r>
              <a:rPr lang="en-US" sz="2000" b="1" dirty="0" err="1"/>
              <a:t>eg.</a:t>
            </a:r>
            <a:r>
              <a:rPr lang="en-US" sz="2000" b="1" dirty="0"/>
              <a:t>, a long standing booking in church hall which prevents other missional events taking place</a:t>
            </a:r>
          </a:p>
          <a:p>
            <a:pPr>
              <a:lnSpc>
                <a:spcPct val="110000"/>
              </a:lnSpc>
            </a:pPr>
            <a:r>
              <a:rPr lang="en-US" sz="2000" b="1" dirty="0"/>
              <a:t>It is on a roll –perhaps grown beyond what the church /</a:t>
            </a:r>
            <a:r>
              <a:rPr lang="en-US" sz="2000" b="1" dirty="0" err="1"/>
              <a:t>organisation</a:t>
            </a:r>
            <a:r>
              <a:rPr lang="en-US" sz="2000" b="1" dirty="0"/>
              <a:t> can manage</a:t>
            </a:r>
            <a:endParaRPr lang="en-US" sz="2000" i="1" dirty="0"/>
          </a:p>
        </p:txBody>
      </p:sp>
      <p:pic>
        <p:nvPicPr>
          <p:cNvPr id="8" name="Picture 7">
            <a:extLst>
              <a:ext uri="{FF2B5EF4-FFF2-40B4-BE49-F238E27FC236}">
                <a16:creationId xmlns:a16="http://schemas.microsoft.com/office/drawing/2014/main" id="{E6602343-4FBC-0049-9002-8334F05B7EE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7477464" y="630992"/>
            <a:ext cx="4197011" cy="5596015"/>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74" name="Group 16">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8"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9"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3"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8"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30"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35"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8"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9"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0"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1"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2"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Tree>
    <p:extLst>
      <p:ext uri="{BB962C8B-B14F-4D97-AF65-F5344CB8AC3E}">
        <p14:creationId xmlns:p14="http://schemas.microsoft.com/office/powerpoint/2010/main" val="191360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E3DF45-34BA-0D41-B9B3-357D99609653}"/>
              </a:ext>
            </a:extLst>
          </p:cNvPr>
          <p:cNvSpPr>
            <a:spLocks noGrp="1"/>
          </p:cNvSpPr>
          <p:nvPr>
            <p:ph idx="1"/>
          </p:nvPr>
        </p:nvSpPr>
        <p:spPr>
          <a:xfrm>
            <a:off x="2201741" y="5486400"/>
            <a:ext cx="7488044" cy="1171977"/>
          </a:xfrm>
        </p:spPr>
        <p:txBody>
          <a:bodyPr/>
          <a:lstStyle/>
          <a:p>
            <a:pPr marL="0" indent="0" algn="ctr">
              <a:buNone/>
            </a:pPr>
            <a:r>
              <a:rPr lang="en-US" dirty="0"/>
              <a:t>‘</a:t>
            </a:r>
            <a:r>
              <a:rPr lang="en-US" sz="3200" dirty="0"/>
              <a:t>Our Church’s Future Story’ – Card 7B</a:t>
            </a:r>
          </a:p>
        </p:txBody>
      </p:sp>
      <p:pic>
        <p:nvPicPr>
          <p:cNvPr id="4" name="Picture 3" descr="Diagram&#10;&#10;Description automatically generated">
            <a:extLst>
              <a:ext uri="{FF2B5EF4-FFF2-40B4-BE49-F238E27FC236}">
                <a16:creationId xmlns:a16="http://schemas.microsoft.com/office/drawing/2014/main" id="{9C1CBAB2-4E5B-CD41-AA22-AC3CAE090497}"/>
              </a:ext>
            </a:extLst>
          </p:cNvPr>
          <p:cNvPicPr>
            <a:picLocks noChangeAspect="1"/>
          </p:cNvPicPr>
          <p:nvPr/>
        </p:nvPicPr>
        <p:blipFill rotWithShape="1">
          <a:blip r:embed="rId3"/>
          <a:srcRect l="5877" t="11167" b="3485"/>
          <a:stretch/>
        </p:blipFill>
        <p:spPr>
          <a:xfrm>
            <a:off x="2396321" y="473312"/>
            <a:ext cx="7399357" cy="4778061"/>
          </a:xfrm>
          <a:prstGeom prst="rect">
            <a:avLst/>
          </a:prstGeom>
        </p:spPr>
      </p:pic>
    </p:spTree>
    <p:extLst>
      <p:ext uri="{BB962C8B-B14F-4D97-AF65-F5344CB8AC3E}">
        <p14:creationId xmlns:p14="http://schemas.microsoft.com/office/powerpoint/2010/main" val="26005410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C113195-43EA-4B6A-B281-C0458D9263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3" name="Rectangle 12">
              <a:extLst>
                <a:ext uri="{FF2B5EF4-FFF2-40B4-BE49-F238E27FC236}">
                  <a16:creationId xmlns:a16="http://schemas.microsoft.com/office/drawing/2014/main" id="{27DEAF6E-67FE-4877-B38B-0F2BF78576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60C980E-E723-46CF-9296-C7BBA4DB83C8}"/>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grpSp>
        <p:nvGrpSpPr>
          <p:cNvPr id="16" name="Group 15">
            <a:extLst>
              <a:ext uri="{FF2B5EF4-FFF2-40B4-BE49-F238E27FC236}">
                <a16:creationId xmlns:a16="http://schemas.microsoft.com/office/drawing/2014/main" id="{98D36904-1712-4C81-B063-66E1D4777F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640302"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BEA28722-E2AF-4D8D-9E59-65B94630A3D3}"/>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 name="Freeform 6">
              <a:extLst>
                <a:ext uri="{FF2B5EF4-FFF2-40B4-BE49-F238E27FC236}">
                  <a16:creationId xmlns:a16="http://schemas.microsoft.com/office/drawing/2014/main" id="{A279E077-7DAF-4B93-BE2C-98F6B13A11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7">
              <a:extLst>
                <a:ext uri="{FF2B5EF4-FFF2-40B4-BE49-F238E27FC236}">
                  <a16:creationId xmlns:a16="http://schemas.microsoft.com/office/drawing/2014/main" id="{E78603D6-020D-4269-95E5-2E17499DA5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Rectangle 8">
              <a:extLst>
                <a:ext uri="{FF2B5EF4-FFF2-40B4-BE49-F238E27FC236}">
                  <a16:creationId xmlns:a16="http://schemas.microsoft.com/office/drawing/2014/main" id="{CE9500AA-AB8C-4023-967A-11555F0F48C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 name="Freeform 9">
              <a:extLst>
                <a:ext uri="{FF2B5EF4-FFF2-40B4-BE49-F238E27FC236}">
                  <a16:creationId xmlns:a16="http://schemas.microsoft.com/office/drawing/2014/main" id="{1B716630-BD94-436E-9E9C-5D534092DF0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0">
              <a:extLst>
                <a:ext uri="{FF2B5EF4-FFF2-40B4-BE49-F238E27FC236}">
                  <a16:creationId xmlns:a16="http://schemas.microsoft.com/office/drawing/2014/main" id="{4CE6FCD2-8177-4A45-88ED-A2B986102D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1">
              <a:extLst>
                <a:ext uri="{FF2B5EF4-FFF2-40B4-BE49-F238E27FC236}">
                  <a16:creationId xmlns:a16="http://schemas.microsoft.com/office/drawing/2014/main" id="{E32BEED2-100A-48B2-B552-07B54EEC4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2">
              <a:extLst>
                <a:ext uri="{FF2B5EF4-FFF2-40B4-BE49-F238E27FC236}">
                  <a16:creationId xmlns:a16="http://schemas.microsoft.com/office/drawing/2014/main" id="{839DB29D-A8C6-484A-A747-14733D5B3C9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3">
              <a:extLst>
                <a:ext uri="{FF2B5EF4-FFF2-40B4-BE49-F238E27FC236}">
                  <a16:creationId xmlns:a16="http://schemas.microsoft.com/office/drawing/2014/main" id="{B1A468B2-ABD1-447D-89DC-7A9CFBBCBA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4">
              <a:extLst>
                <a:ext uri="{FF2B5EF4-FFF2-40B4-BE49-F238E27FC236}">
                  <a16:creationId xmlns:a16="http://schemas.microsoft.com/office/drawing/2014/main" id="{219C1A45-C8B0-48AE-B5A9-A1B40B43B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5">
              <a:extLst>
                <a:ext uri="{FF2B5EF4-FFF2-40B4-BE49-F238E27FC236}">
                  <a16:creationId xmlns:a16="http://schemas.microsoft.com/office/drawing/2014/main" id="{F2910D68-E982-47F7-A53C-ABA0CB34F7A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Freeform 16">
              <a:extLst>
                <a:ext uri="{FF2B5EF4-FFF2-40B4-BE49-F238E27FC236}">
                  <a16:creationId xmlns:a16="http://schemas.microsoft.com/office/drawing/2014/main" id="{C4B84BAD-BCB3-4BF2-8A3C-3391BF4AB6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9" name="Freeform 17">
              <a:extLst>
                <a:ext uri="{FF2B5EF4-FFF2-40B4-BE49-F238E27FC236}">
                  <a16:creationId xmlns:a16="http://schemas.microsoft.com/office/drawing/2014/main" id="{522D8CE7-E27B-4BAE-962D-AAC0D66E48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8">
              <a:extLst>
                <a:ext uri="{FF2B5EF4-FFF2-40B4-BE49-F238E27FC236}">
                  <a16:creationId xmlns:a16="http://schemas.microsoft.com/office/drawing/2014/main" id="{1042B4B5-2D6F-405A-A112-D5F96027E95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9">
              <a:extLst>
                <a:ext uri="{FF2B5EF4-FFF2-40B4-BE49-F238E27FC236}">
                  <a16:creationId xmlns:a16="http://schemas.microsoft.com/office/drawing/2014/main" id="{199F606E-DC72-4CAF-AFF2-58FA0121E60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0">
              <a:extLst>
                <a:ext uri="{FF2B5EF4-FFF2-40B4-BE49-F238E27FC236}">
                  <a16:creationId xmlns:a16="http://schemas.microsoft.com/office/drawing/2014/main" id="{C949CB30-1690-4B14-954A-4FA9637CEF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Freeform 21">
              <a:extLst>
                <a:ext uri="{FF2B5EF4-FFF2-40B4-BE49-F238E27FC236}">
                  <a16:creationId xmlns:a16="http://schemas.microsoft.com/office/drawing/2014/main" id="{84EE3B4E-AE37-4F27-B6AC-FF20B9BE33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4" name="Freeform 22">
              <a:extLst>
                <a:ext uri="{FF2B5EF4-FFF2-40B4-BE49-F238E27FC236}">
                  <a16:creationId xmlns:a16="http://schemas.microsoft.com/office/drawing/2014/main" id="{798942D8-2074-4A7F-AD65-7564D8C3B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3">
              <a:extLst>
                <a:ext uri="{FF2B5EF4-FFF2-40B4-BE49-F238E27FC236}">
                  <a16:creationId xmlns:a16="http://schemas.microsoft.com/office/drawing/2014/main" id="{D4324684-C1DE-4AF8-B17D-917AD23FE65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4">
              <a:extLst>
                <a:ext uri="{FF2B5EF4-FFF2-40B4-BE49-F238E27FC236}">
                  <a16:creationId xmlns:a16="http://schemas.microsoft.com/office/drawing/2014/main" id="{A4C18B6C-86CE-40F9-919C-9490AD3E309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5">
              <a:extLst>
                <a:ext uri="{FF2B5EF4-FFF2-40B4-BE49-F238E27FC236}">
                  <a16:creationId xmlns:a16="http://schemas.microsoft.com/office/drawing/2014/main" id="{72DB2464-DEE2-4EB2-9FB2-46768EE680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6">
              <a:extLst>
                <a:ext uri="{FF2B5EF4-FFF2-40B4-BE49-F238E27FC236}">
                  <a16:creationId xmlns:a16="http://schemas.microsoft.com/office/drawing/2014/main" id="{56E24DAD-4831-4565-ACE0-E7FDBC65424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7">
              <a:extLst>
                <a:ext uri="{FF2B5EF4-FFF2-40B4-BE49-F238E27FC236}">
                  <a16:creationId xmlns:a16="http://schemas.microsoft.com/office/drawing/2014/main" id="{ADB70D91-E74C-433F-9BCD-587B93561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8">
              <a:extLst>
                <a:ext uri="{FF2B5EF4-FFF2-40B4-BE49-F238E27FC236}">
                  <a16:creationId xmlns:a16="http://schemas.microsoft.com/office/drawing/2014/main" id="{E982042F-EEF5-49A7-87B3-43F9296995A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9">
              <a:extLst>
                <a:ext uri="{FF2B5EF4-FFF2-40B4-BE49-F238E27FC236}">
                  <a16:creationId xmlns:a16="http://schemas.microsoft.com/office/drawing/2014/main" id="{54806968-8087-4915-B489-2BE793DD2A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30">
              <a:extLst>
                <a:ext uri="{FF2B5EF4-FFF2-40B4-BE49-F238E27FC236}">
                  <a16:creationId xmlns:a16="http://schemas.microsoft.com/office/drawing/2014/main" id="{A937487D-58AA-4E9D-966F-85938FA868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1">
              <a:extLst>
                <a:ext uri="{FF2B5EF4-FFF2-40B4-BE49-F238E27FC236}">
                  <a16:creationId xmlns:a16="http://schemas.microsoft.com/office/drawing/2014/main" id="{FDA6755A-0790-476D-86D7-F95215FADD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4" name="Freeform 32">
              <a:extLst>
                <a:ext uri="{FF2B5EF4-FFF2-40B4-BE49-F238E27FC236}">
                  <a16:creationId xmlns:a16="http://schemas.microsoft.com/office/drawing/2014/main" id="{A951E2B3-F005-4EDC-B890-F93D63F120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5" name="Rectangle 33">
              <a:extLst>
                <a:ext uri="{FF2B5EF4-FFF2-40B4-BE49-F238E27FC236}">
                  <a16:creationId xmlns:a16="http://schemas.microsoft.com/office/drawing/2014/main" id="{466F4EF3-7ED2-4EC7-8F76-4AD87CD1E5DA}"/>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46" name="Freeform 34">
              <a:extLst>
                <a:ext uri="{FF2B5EF4-FFF2-40B4-BE49-F238E27FC236}">
                  <a16:creationId xmlns:a16="http://schemas.microsoft.com/office/drawing/2014/main" id="{521BF1A3-D416-49F9-A1D2-4C7B3218B51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7" name="Freeform 35">
              <a:extLst>
                <a:ext uri="{FF2B5EF4-FFF2-40B4-BE49-F238E27FC236}">
                  <a16:creationId xmlns:a16="http://schemas.microsoft.com/office/drawing/2014/main" id="{F6C16CF8-3F09-4C17-94A6-42BCABB669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8" name="Freeform 36">
              <a:extLst>
                <a:ext uri="{FF2B5EF4-FFF2-40B4-BE49-F238E27FC236}">
                  <a16:creationId xmlns:a16="http://schemas.microsoft.com/office/drawing/2014/main" id="{B667C1A8-CDB1-4FD0-A3F6-0E035C7CAA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9" name="Freeform 37">
              <a:extLst>
                <a:ext uri="{FF2B5EF4-FFF2-40B4-BE49-F238E27FC236}">
                  <a16:creationId xmlns:a16="http://schemas.microsoft.com/office/drawing/2014/main" id="{0B2B73AB-248E-49DB-8ED2-3FCB0A0D89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0" name="Freeform 38">
              <a:extLst>
                <a:ext uri="{FF2B5EF4-FFF2-40B4-BE49-F238E27FC236}">
                  <a16:creationId xmlns:a16="http://schemas.microsoft.com/office/drawing/2014/main" id="{8411F083-5CD4-4569-BA08-059B5CA9A8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1" name="Freeform 39">
              <a:extLst>
                <a:ext uri="{FF2B5EF4-FFF2-40B4-BE49-F238E27FC236}">
                  <a16:creationId xmlns:a16="http://schemas.microsoft.com/office/drawing/2014/main" id="{AF78C2C2-8584-4B3B-9AF8-E7FF368FA7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2" name="Freeform 40">
              <a:extLst>
                <a:ext uri="{FF2B5EF4-FFF2-40B4-BE49-F238E27FC236}">
                  <a16:creationId xmlns:a16="http://schemas.microsoft.com/office/drawing/2014/main" id="{40934674-5C07-4146-B556-4A271D99684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3" name="Freeform 41">
              <a:extLst>
                <a:ext uri="{FF2B5EF4-FFF2-40B4-BE49-F238E27FC236}">
                  <a16:creationId xmlns:a16="http://schemas.microsoft.com/office/drawing/2014/main" id="{D970276A-A310-41DB-B917-D7D346566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4" name="Freeform 42">
              <a:extLst>
                <a:ext uri="{FF2B5EF4-FFF2-40B4-BE49-F238E27FC236}">
                  <a16:creationId xmlns:a16="http://schemas.microsoft.com/office/drawing/2014/main" id="{EEEC747F-78C5-4212-8ACE-BB4B7D2480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5" name="Freeform 43">
              <a:extLst>
                <a:ext uri="{FF2B5EF4-FFF2-40B4-BE49-F238E27FC236}">
                  <a16:creationId xmlns:a16="http://schemas.microsoft.com/office/drawing/2014/main" id="{821AE83F-022D-41AF-A219-992ACE1E00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6" name="Freeform 44">
              <a:extLst>
                <a:ext uri="{FF2B5EF4-FFF2-40B4-BE49-F238E27FC236}">
                  <a16:creationId xmlns:a16="http://schemas.microsoft.com/office/drawing/2014/main" id="{EF049934-C636-4279-91F0-ED3121923EF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7" name="Rectangle 45">
              <a:extLst>
                <a:ext uri="{FF2B5EF4-FFF2-40B4-BE49-F238E27FC236}">
                  <a16:creationId xmlns:a16="http://schemas.microsoft.com/office/drawing/2014/main" id="{8588DF1D-2DD2-499F-9384-29C92277FA96}"/>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58" name="Freeform 46">
              <a:extLst>
                <a:ext uri="{FF2B5EF4-FFF2-40B4-BE49-F238E27FC236}">
                  <a16:creationId xmlns:a16="http://schemas.microsoft.com/office/drawing/2014/main" id="{DF555F2B-5E3D-438F-89A8-EABA91A72D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59" name="Freeform 47">
              <a:extLst>
                <a:ext uri="{FF2B5EF4-FFF2-40B4-BE49-F238E27FC236}">
                  <a16:creationId xmlns:a16="http://schemas.microsoft.com/office/drawing/2014/main" id="{006B22A5-B971-42EE-9141-E65B4EF26B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0" name="Freeform 48">
              <a:extLst>
                <a:ext uri="{FF2B5EF4-FFF2-40B4-BE49-F238E27FC236}">
                  <a16:creationId xmlns:a16="http://schemas.microsoft.com/office/drawing/2014/main" id="{3AA529FD-59E0-4B70-94C1-D0541A632D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1" name="Freeform 49">
              <a:extLst>
                <a:ext uri="{FF2B5EF4-FFF2-40B4-BE49-F238E27FC236}">
                  <a16:creationId xmlns:a16="http://schemas.microsoft.com/office/drawing/2014/main" id="{ABAFA9C1-3649-4F7F-81D0-69DF79195AA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2" name="Freeform 50">
              <a:extLst>
                <a:ext uri="{FF2B5EF4-FFF2-40B4-BE49-F238E27FC236}">
                  <a16:creationId xmlns:a16="http://schemas.microsoft.com/office/drawing/2014/main" id="{D3CCFACE-F8B9-45E4-8F31-797E1C677E3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3" name="Freeform 51">
              <a:extLst>
                <a:ext uri="{FF2B5EF4-FFF2-40B4-BE49-F238E27FC236}">
                  <a16:creationId xmlns:a16="http://schemas.microsoft.com/office/drawing/2014/main" id="{D9F7B9DB-1C45-4CD5-A025-F49F84F12D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4" name="Freeform 52">
              <a:extLst>
                <a:ext uri="{FF2B5EF4-FFF2-40B4-BE49-F238E27FC236}">
                  <a16:creationId xmlns:a16="http://schemas.microsoft.com/office/drawing/2014/main" id="{3E76F16C-AE46-486F-B365-837F8E2AD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5" name="Freeform 53">
              <a:extLst>
                <a:ext uri="{FF2B5EF4-FFF2-40B4-BE49-F238E27FC236}">
                  <a16:creationId xmlns:a16="http://schemas.microsoft.com/office/drawing/2014/main" id="{1B26D62F-5620-4D58-B99D-D4149B7D2D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6" name="Freeform 54">
              <a:extLst>
                <a:ext uri="{FF2B5EF4-FFF2-40B4-BE49-F238E27FC236}">
                  <a16:creationId xmlns:a16="http://schemas.microsoft.com/office/drawing/2014/main" id="{D7E1F06E-43A3-4960-A8A9-5B5FF2D1E50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7" name="Freeform 55">
              <a:extLst>
                <a:ext uri="{FF2B5EF4-FFF2-40B4-BE49-F238E27FC236}">
                  <a16:creationId xmlns:a16="http://schemas.microsoft.com/office/drawing/2014/main" id="{67976099-4433-463C-A8CB-2B2E9522B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8" name="Freeform 56">
              <a:extLst>
                <a:ext uri="{FF2B5EF4-FFF2-40B4-BE49-F238E27FC236}">
                  <a16:creationId xmlns:a16="http://schemas.microsoft.com/office/drawing/2014/main" id="{48D4F79B-7C11-4960-8519-A1987A346D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69" name="Freeform 57">
              <a:extLst>
                <a:ext uri="{FF2B5EF4-FFF2-40B4-BE49-F238E27FC236}">
                  <a16:creationId xmlns:a16="http://schemas.microsoft.com/office/drawing/2014/main" id="{701CA4FF-5ECD-40A8-8795-F72A2EF6F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70" name="Freeform 58">
              <a:extLst>
                <a:ext uri="{FF2B5EF4-FFF2-40B4-BE49-F238E27FC236}">
                  <a16:creationId xmlns:a16="http://schemas.microsoft.com/office/drawing/2014/main" id="{7593ABCC-9855-4EB5-9344-0FA5E1F20FA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pic>
        <p:nvPicPr>
          <p:cNvPr id="7" name="Picture 6">
            <a:extLst>
              <a:ext uri="{FF2B5EF4-FFF2-40B4-BE49-F238E27FC236}">
                <a16:creationId xmlns:a16="http://schemas.microsoft.com/office/drawing/2014/main" id="{921FD170-C176-3E40-A71D-10A4A88142F5}"/>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6881" b="22683"/>
          <a:stretch/>
        </p:blipFill>
        <p:spPr>
          <a:xfrm>
            <a:off x="-5597" y="1"/>
            <a:ext cx="6101597" cy="3427413"/>
          </a:xfrm>
          <a:custGeom>
            <a:avLst/>
            <a:gdLst/>
            <a:ahLst/>
            <a:cxnLst/>
            <a:rect l="l" t="t" r="r" b="b"/>
            <a:pathLst>
              <a:path w="6101597" h="3427413">
                <a:moveTo>
                  <a:pt x="0" y="0"/>
                </a:moveTo>
                <a:lnTo>
                  <a:pt x="6101597" y="0"/>
                </a:lnTo>
                <a:lnTo>
                  <a:pt x="6101597" y="3427413"/>
                </a:lnTo>
                <a:lnTo>
                  <a:pt x="0" y="3427413"/>
                </a:lnTo>
                <a:close/>
              </a:path>
            </a:pathLst>
          </a:custGeom>
        </p:spPr>
      </p:pic>
      <p:pic>
        <p:nvPicPr>
          <p:cNvPr id="5" name="Picture 4" descr="A close up of a flower&#10;&#10;Description automatically generated with medium confidence">
            <a:extLst>
              <a:ext uri="{FF2B5EF4-FFF2-40B4-BE49-F238E27FC236}">
                <a16:creationId xmlns:a16="http://schemas.microsoft.com/office/drawing/2014/main" id="{534A6B69-C632-864D-AA09-D3CBEBF0D682}"/>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t="9949" b="5819"/>
          <a:stretch/>
        </p:blipFill>
        <p:spPr>
          <a:xfrm>
            <a:off x="-5597" y="3427414"/>
            <a:ext cx="6101597" cy="3430587"/>
          </a:xfrm>
          <a:custGeom>
            <a:avLst/>
            <a:gdLst/>
            <a:ahLst/>
            <a:cxnLst/>
            <a:rect l="l" t="t" r="r" b="b"/>
            <a:pathLst>
              <a:path w="6101597" h="3430587">
                <a:moveTo>
                  <a:pt x="0" y="0"/>
                </a:moveTo>
                <a:lnTo>
                  <a:pt x="6101597" y="0"/>
                </a:lnTo>
                <a:lnTo>
                  <a:pt x="6101597" y="3430587"/>
                </a:lnTo>
                <a:lnTo>
                  <a:pt x="0" y="3430587"/>
                </a:lnTo>
                <a:close/>
              </a:path>
            </a:pathLst>
          </a:custGeom>
        </p:spPr>
      </p:pic>
      <p:sp>
        <p:nvSpPr>
          <p:cNvPr id="3" name="Content Placeholder 2">
            <a:extLst>
              <a:ext uri="{FF2B5EF4-FFF2-40B4-BE49-F238E27FC236}">
                <a16:creationId xmlns:a16="http://schemas.microsoft.com/office/drawing/2014/main" id="{992B8ED6-E643-154D-82EE-777858944108}"/>
              </a:ext>
            </a:extLst>
          </p:cNvPr>
          <p:cNvSpPr>
            <a:spLocks noGrp="1"/>
          </p:cNvSpPr>
          <p:nvPr>
            <p:ph idx="1"/>
          </p:nvPr>
        </p:nvSpPr>
        <p:spPr>
          <a:xfrm>
            <a:off x="7011764" y="4683217"/>
            <a:ext cx="4413737" cy="3541714"/>
          </a:xfrm>
        </p:spPr>
        <p:txBody>
          <a:bodyPr>
            <a:normAutofit/>
          </a:bodyPr>
          <a:lstStyle/>
          <a:p>
            <a:pPr marL="0" indent="0">
              <a:buNone/>
            </a:pPr>
            <a:r>
              <a:rPr lang="en-US" b="1" i="1" dirty="0"/>
              <a:t>Could it be that it is in the nature of the work of the Spirit to be the finisher as well as the initiator? (John Leach, Ending Well)</a:t>
            </a:r>
          </a:p>
          <a:p>
            <a:pPr marL="0" indent="0">
              <a:buNone/>
            </a:pPr>
            <a:endParaRPr lang="en-US" dirty="0"/>
          </a:p>
        </p:txBody>
      </p:sp>
      <p:cxnSp>
        <p:nvCxnSpPr>
          <p:cNvPr id="72" name="Straight Connector 71">
            <a:extLst>
              <a:ext uri="{FF2B5EF4-FFF2-40B4-BE49-F238E27FC236}">
                <a16:creationId xmlns:a16="http://schemas.microsoft.com/office/drawing/2014/main" id="{2B1ACDB1-A7EB-4159-B316-A230683B71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3354"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74" name="Straight Connector 73">
            <a:extLst>
              <a:ext uri="{FF2B5EF4-FFF2-40B4-BE49-F238E27FC236}">
                <a16:creationId xmlns:a16="http://schemas.microsoft.com/office/drawing/2014/main" id="{AA825E81-DC4F-4A95-86BA-8FD9D638816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6101597"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
        <p:nvSpPr>
          <p:cNvPr id="11" name="TextBox 10">
            <a:extLst>
              <a:ext uri="{FF2B5EF4-FFF2-40B4-BE49-F238E27FC236}">
                <a16:creationId xmlns:a16="http://schemas.microsoft.com/office/drawing/2014/main" id="{8C14E11A-9B99-9F46-954D-7E79871BC454}"/>
              </a:ext>
            </a:extLst>
          </p:cNvPr>
          <p:cNvSpPr txBox="1"/>
          <p:nvPr/>
        </p:nvSpPr>
        <p:spPr>
          <a:xfrm>
            <a:off x="7260968" y="403926"/>
            <a:ext cx="3534328" cy="2800767"/>
          </a:xfrm>
          <a:prstGeom prst="rect">
            <a:avLst/>
          </a:prstGeom>
          <a:noFill/>
        </p:spPr>
        <p:txBody>
          <a:bodyPr wrap="square" rtlCol="0">
            <a:spAutoFit/>
          </a:bodyPr>
          <a:lstStyle/>
          <a:p>
            <a:r>
              <a:rPr lang="en-US" sz="2800" b="1" dirty="0"/>
              <a:t>Theology of Endings</a:t>
            </a:r>
          </a:p>
          <a:p>
            <a:endParaRPr lang="en-US" sz="2800" b="1" dirty="0"/>
          </a:p>
          <a:p>
            <a:endParaRPr lang="en-US" sz="2400" b="1" dirty="0"/>
          </a:p>
          <a:p>
            <a:endParaRPr lang="en-US" sz="2400" b="1" dirty="0"/>
          </a:p>
          <a:p>
            <a:r>
              <a:rPr lang="en-US" sz="2400" b="1" dirty="0"/>
              <a:t>Growing</a:t>
            </a:r>
          </a:p>
          <a:p>
            <a:r>
              <a:rPr lang="en-US" sz="2400" b="1" dirty="0"/>
              <a:t>Withering </a:t>
            </a:r>
          </a:p>
          <a:p>
            <a:r>
              <a:rPr lang="en-US" sz="2400" b="1" dirty="0"/>
              <a:t>Pruning  </a:t>
            </a:r>
          </a:p>
        </p:txBody>
      </p:sp>
    </p:spTree>
    <p:extLst>
      <p:ext uri="{BB962C8B-B14F-4D97-AF65-F5344CB8AC3E}">
        <p14:creationId xmlns:p14="http://schemas.microsoft.com/office/powerpoint/2010/main" val="21127497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4D43545D-4760-AA49-A3F3-510C8320F200}"/>
              </a:ext>
            </a:extLst>
          </p:cNvPr>
          <p:cNvSpPr>
            <a:spLocks noGrp="1"/>
          </p:cNvSpPr>
          <p:nvPr>
            <p:ph type="title"/>
          </p:nvPr>
        </p:nvSpPr>
        <p:spPr>
          <a:xfrm>
            <a:off x="1116012" y="323243"/>
            <a:ext cx="4459286" cy="1282777"/>
          </a:xfrm>
        </p:spPr>
        <p:txBody>
          <a:bodyPr vert="horz" lIns="91440" tIns="45720" rIns="91440" bIns="45720" rtlCol="0" anchor="ctr">
            <a:normAutofit fontScale="90000"/>
          </a:bodyPr>
          <a:lstStyle/>
          <a:p>
            <a:r>
              <a:rPr lang="en-US" sz="3200" dirty="0"/>
              <a:t>Theology of endings</a:t>
            </a:r>
            <a:br>
              <a:rPr lang="en-US" sz="3200" dirty="0"/>
            </a:br>
            <a:br>
              <a:rPr lang="en-US" sz="3200" dirty="0"/>
            </a:br>
            <a:r>
              <a:rPr lang="en-US" sz="3200" dirty="0"/>
              <a:t> </a:t>
            </a:r>
          </a:p>
        </p:txBody>
      </p:sp>
      <p:sp>
        <p:nvSpPr>
          <p:cNvPr id="7" name="TextBox 6">
            <a:extLst>
              <a:ext uri="{FF2B5EF4-FFF2-40B4-BE49-F238E27FC236}">
                <a16:creationId xmlns:a16="http://schemas.microsoft.com/office/drawing/2014/main" id="{FC7406B8-EA8B-9144-BEA4-19AE25E185C0}"/>
              </a:ext>
            </a:extLst>
          </p:cNvPr>
          <p:cNvSpPr txBox="1"/>
          <p:nvPr/>
        </p:nvSpPr>
        <p:spPr>
          <a:xfrm>
            <a:off x="1141412" y="2249487"/>
            <a:ext cx="4459287" cy="3965046"/>
          </a:xfrm>
          <a:prstGeom prst="rect">
            <a:avLst/>
          </a:prstGeom>
        </p:spPr>
        <p:txBody>
          <a:bodyPr vert="horz" lIns="91440" tIns="45720" rIns="91440" bIns="45720" rtlCol="0">
            <a:normAutofit/>
          </a:bodyPr>
          <a:lstStyle/>
          <a:p>
            <a:pPr defTabSz="914400">
              <a:lnSpc>
                <a:spcPct val="120000"/>
              </a:lnSpc>
              <a:spcAft>
                <a:spcPts val="600"/>
              </a:spcAft>
              <a:buSzPct val="125000"/>
            </a:pPr>
            <a:endParaRPr lang="en-US" sz="2000" dirty="0"/>
          </a:p>
        </p:txBody>
      </p:sp>
      <p:pic>
        <p:nvPicPr>
          <p:cNvPr id="5" name="Picture 4">
            <a:extLst>
              <a:ext uri="{FF2B5EF4-FFF2-40B4-BE49-F238E27FC236}">
                <a16:creationId xmlns:a16="http://schemas.microsoft.com/office/drawing/2014/main" id="{B96140EA-5F2C-8D44-B42F-0BCC38CE3A7A}"/>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897560" y="263525"/>
            <a:ext cx="3178557" cy="3445590"/>
          </a:xfrm>
          <a:prstGeom prst="rect">
            <a:avLst/>
          </a:prstGeom>
          <a:ln>
            <a:noFill/>
          </a:ln>
          <a:effectLst>
            <a:softEdge rad="112500"/>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4"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3" name="TextBox 2">
            <a:extLst>
              <a:ext uri="{FF2B5EF4-FFF2-40B4-BE49-F238E27FC236}">
                <a16:creationId xmlns:a16="http://schemas.microsoft.com/office/drawing/2014/main" id="{13765A35-1E34-5043-83C9-5AD509FF193D}"/>
              </a:ext>
            </a:extLst>
          </p:cNvPr>
          <p:cNvSpPr txBox="1"/>
          <p:nvPr/>
        </p:nvSpPr>
        <p:spPr>
          <a:xfrm>
            <a:off x="1543419" y="4576763"/>
            <a:ext cx="2923504" cy="1938992"/>
          </a:xfrm>
          <a:prstGeom prst="rect">
            <a:avLst/>
          </a:prstGeom>
          <a:noFill/>
        </p:spPr>
        <p:txBody>
          <a:bodyPr wrap="square" rtlCol="0">
            <a:spAutoFit/>
          </a:bodyPr>
          <a:lstStyle/>
          <a:p>
            <a:r>
              <a:rPr lang="en-GB" sz="2400" b="1" dirty="0">
                <a:hlinkClick r:id="rId7"/>
              </a:rPr>
              <a:t>Ecclesiastes 3:1-22</a:t>
            </a:r>
            <a:r>
              <a:rPr lang="en-GB" sz="2400" b="1" dirty="0"/>
              <a:t> </a:t>
            </a:r>
          </a:p>
          <a:p>
            <a:r>
              <a:rPr lang="en-GB" sz="2400" dirty="0"/>
              <a:t>For everything there is a season, and a time for every matter under heaven…</a:t>
            </a:r>
            <a:endParaRPr lang="en-US" sz="2400" dirty="0"/>
          </a:p>
        </p:txBody>
      </p:sp>
      <p:sp>
        <p:nvSpPr>
          <p:cNvPr id="4" name="TextBox 3">
            <a:extLst>
              <a:ext uri="{FF2B5EF4-FFF2-40B4-BE49-F238E27FC236}">
                <a16:creationId xmlns:a16="http://schemas.microsoft.com/office/drawing/2014/main" id="{23C39586-2285-5B4E-AAC7-C4D959FF240F}"/>
              </a:ext>
            </a:extLst>
          </p:cNvPr>
          <p:cNvSpPr txBox="1"/>
          <p:nvPr/>
        </p:nvSpPr>
        <p:spPr>
          <a:xfrm>
            <a:off x="1359191" y="2172624"/>
            <a:ext cx="3374265" cy="954107"/>
          </a:xfrm>
          <a:prstGeom prst="rect">
            <a:avLst/>
          </a:prstGeom>
          <a:noFill/>
        </p:spPr>
        <p:txBody>
          <a:bodyPr wrap="square" rtlCol="0">
            <a:spAutoFit/>
          </a:bodyPr>
          <a:lstStyle/>
          <a:p>
            <a:r>
              <a:rPr lang="en-US" sz="2800" dirty="0"/>
              <a:t>Seasons and life cycles </a:t>
            </a:r>
          </a:p>
        </p:txBody>
      </p:sp>
      <p:pic>
        <p:nvPicPr>
          <p:cNvPr id="8" name="Picture 7" descr="A green frog on a log&#10;&#10;Description automatically generated with medium confidence">
            <a:extLst>
              <a:ext uri="{FF2B5EF4-FFF2-40B4-BE49-F238E27FC236}">
                <a16:creationId xmlns:a16="http://schemas.microsoft.com/office/drawing/2014/main" id="{3BDE3079-2C30-8D45-B158-C120D685DE14}"/>
              </a:ext>
            </a:extLst>
          </p:cNvPr>
          <p:cNvPicPr>
            <a:picLocks noChangeAspect="1"/>
          </p:cNvPicPr>
          <p:nvPr/>
        </p:nvPicPr>
        <p:blipFill>
          <a:blip r:embed="rId8">
            <a:extLst>
              <a:ext uri="{837473B0-CC2E-450A-ABE3-18F120FF3D39}">
                <a1611:picAttrSrcUrl xmlns:a1611="http://schemas.microsoft.com/office/drawing/2016/11/main" r:id="rId9"/>
              </a:ext>
            </a:extLst>
          </a:blip>
          <a:stretch>
            <a:fillRect/>
          </a:stretch>
        </p:blipFill>
        <p:spPr>
          <a:xfrm>
            <a:off x="8085931" y="4115594"/>
            <a:ext cx="3564731" cy="2376487"/>
          </a:xfrm>
          <a:prstGeom prst="rect">
            <a:avLst/>
          </a:prstGeom>
          <a:ln>
            <a:noFill/>
          </a:ln>
          <a:effectLst>
            <a:softEdge rad="112500"/>
          </a:effectLst>
        </p:spPr>
      </p:pic>
    </p:spTree>
    <p:extLst>
      <p:ext uri="{BB962C8B-B14F-4D97-AF65-F5344CB8AC3E}">
        <p14:creationId xmlns:p14="http://schemas.microsoft.com/office/powerpoint/2010/main" val="7566532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2E4E997-8672-4FFD-B8EC-9932A8E471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FE6BA9E6-1D9E-4D30-B528-D49FA1342E4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alphaModFix amt="30000"/>
            <a:extLst>
              <a:ext uri="{28A0092B-C50C-407E-A947-70E740481C1C}">
                <a14:useLocalDpi xmlns:a14="http://schemas.microsoft.com/office/drawing/2010/main" val="0"/>
              </a:ext>
            </a:extLst>
          </a:blip>
          <a:srcRect/>
          <a:stretch>
            <a:fillRect/>
          </a:stretch>
        </p:blipFill>
        <p:spPr bwMode="auto">
          <a:xfrm>
            <a:off x="0" y="0"/>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4D43545D-4760-AA49-A3F3-510C8320F200}"/>
              </a:ext>
            </a:extLst>
          </p:cNvPr>
          <p:cNvSpPr>
            <a:spLocks noGrp="1"/>
          </p:cNvSpPr>
          <p:nvPr>
            <p:ph type="title"/>
          </p:nvPr>
        </p:nvSpPr>
        <p:spPr>
          <a:xfrm>
            <a:off x="1169987" y="998538"/>
            <a:ext cx="4459286" cy="1478570"/>
          </a:xfrm>
        </p:spPr>
        <p:txBody>
          <a:bodyPr vert="horz" lIns="91440" tIns="45720" rIns="91440" bIns="45720" rtlCol="0" anchor="ctr">
            <a:normAutofit fontScale="90000"/>
          </a:bodyPr>
          <a:lstStyle/>
          <a:p>
            <a:r>
              <a:rPr lang="en-US" sz="3200" dirty="0"/>
              <a:t>Theology of endings</a:t>
            </a:r>
            <a:br>
              <a:rPr lang="en-US" sz="3200" dirty="0"/>
            </a:br>
            <a:br>
              <a:rPr lang="en-US" sz="3200" dirty="0"/>
            </a:br>
            <a:br>
              <a:rPr lang="en-US" sz="3200" dirty="0"/>
            </a:br>
            <a:r>
              <a:rPr lang="en-US" sz="3200" dirty="0"/>
              <a:t> </a:t>
            </a:r>
          </a:p>
        </p:txBody>
      </p:sp>
      <p:sp>
        <p:nvSpPr>
          <p:cNvPr id="4" name="TextBox 3">
            <a:extLst>
              <a:ext uri="{FF2B5EF4-FFF2-40B4-BE49-F238E27FC236}">
                <a16:creationId xmlns:a16="http://schemas.microsoft.com/office/drawing/2014/main" id="{EEEDCE28-CC8A-BF4F-9F27-8AA2D40D9E7D}"/>
              </a:ext>
            </a:extLst>
          </p:cNvPr>
          <p:cNvSpPr txBox="1"/>
          <p:nvPr/>
        </p:nvSpPr>
        <p:spPr>
          <a:xfrm>
            <a:off x="1141412" y="2249487"/>
            <a:ext cx="4459287" cy="3965046"/>
          </a:xfrm>
          <a:prstGeom prst="rect">
            <a:avLst/>
          </a:prstGeom>
        </p:spPr>
        <p:txBody>
          <a:bodyPr vert="horz" lIns="91440" tIns="45720" rIns="91440" bIns="45720" rtlCol="0">
            <a:normAutofit/>
          </a:bodyPr>
          <a:lstStyle/>
          <a:p>
            <a:pPr defTabSz="914400">
              <a:lnSpc>
                <a:spcPct val="120000"/>
              </a:lnSpc>
              <a:spcAft>
                <a:spcPts val="600"/>
              </a:spcAft>
              <a:buSzPct val="125000"/>
            </a:pPr>
            <a:endParaRPr lang="en-US" sz="2000" dirty="0"/>
          </a:p>
        </p:txBody>
      </p:sp>
      <p:pic>
        <p:nvPicPr>
          <p:cNvPr id="6" name="Picture 5" descr="A picture containing sky, grass, outdoor, nature&#10;&#10;Description automatically generated">
            <a:extLst>
              <a:ext uri="{FF2B5EF4-FFF2-40B4-BE49-F238E27FC236}">
                <a16:creationId xmlns:a16="http://schemas.microsoft.com/office/drawing/2014/main" id="{2BF9C09B-09D1-D443-98CF-1CE327CD38B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3147" r="30150" b="2"/>
          <a:stretch/>
        </p:blipFill>
        <p:spPr>
          <a:xfrm>
            <a:off x="7259794" y="276521"/>
            <a:ext cx="4371817" cy="6178062"/>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grpSp>
        <p:nvGrpSpPr>
          <p:cNvPr id="16" name="Group 15">
            <a:extLst>
              <a:ext uri="{FF2B5EF4-FFF2-40B4-BE49-F238E27FC236}">
                <a16:creationId xmlns:a16="http://schemas.microsoft.com/office/drawing/2014/main" id="{453E4DEE-E996-40F8-8635-0FF43D7348F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7" name="Rectangle 5">
              <a:extLst>
                <a:ext uri="{FF2B5EF4-FFF2-40B4-BE49-F238E27FC236}">
                  <a16:creationId xmlns:a16="http://schemas.microsoft.com/office/drawing/2014/main" id="{08BD1D3E-43CE-49EB-A424-0738950C64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 name="Freeform 6">
              <a:extLst>
                <a:ext uri="{FF2B5EF4-FFF2-40B4-BE49-F238E27FC236}">
                  <a16:creationId xmlns:a16="http://schemas.microsoft.com/office/drawing/2014/main" id="{E9182037-E3FA-489A-95D5-29E4248420D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 name="Freeform 7">
              <a:extLst>
                <a:ext uri="{FF2B5EF4-FFF2-40B4-BE49-F238E27FC236}">
                  <a16:creationId xmlns:a16="http://schemas.microsoft.com/office/drawing/2014/main" id="{E8864E76-AD7F-4BEE-B3F6-A78FA42AEFA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 name="Freeform 8">
              <a:extLst>
                <a:ext uri="{FF2B5EF4-FFF2-40B4-BE49-F238E27FC236}">
                  <a16:creationId xmlns:a16="http://schemas.microsoft.com/office/drawing/2014/main" id="{8AD071B3-046D-4479-91FE-01E9AD7C8A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 name="Freeform 9">
              <a:extLst>
                <a:ext uri="{FF2B5EF4-FFF2-40B4-BE49-F238E27FC236}">
                  <a16:creationId xmlns:a16="http://schemas.microsoft.com/office/drawing/2014/main" id="{91D776F5-E902-4A4D-A75D-A46E063C9F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 name="Freeform 10">
              <a:extLst>
                <a:ext uri="{FF2B5EF4-FFF2-40B4-BE49-F238E27FC236}">
                  <a16:creationId xmlns:a16="http://schemas.microsoft.com/office/drawing/2014/main" id="{EBED8F24-A998-4952-AB68-E2074F0746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 name="Freeform 11">
              <a:extLst>
                <a:ext uri="{FF2B5EF4-FFF2-40B4-BE49-F238E27FC236}">
                  <a16:creationId xmlns:a16="http://schemas.microsoft.com/office/drawing/2014/main" id="{74D7A646-8CDC-49B3-9C44-3EF38DB426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4" name="Freeform 12">
              <a:extLst>
                <a:ext uri="{FF2B5EF4-FFF2-40B4-BE49-F238E27FC236}">
                  <a16:creationId xmlns:a16="http://schemas.microsoft.com/office/drawing/2014/main" id="{D4E99D14-E4F4-419B-9AAF-8D1CEAB28A2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5" name="Freeform 13">
              <a:extLst>
                <a:ext uri="{FF2B5EF4-FFF2-40B4-BE49-F238E27FC236}">
                  <a16:creationId xmlns:a16="http://schemas.microsoft.com/office/drawing/2014/main" id="{377E106C-5445-4A52-9F7E-DA173874429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6" name="Freeform 14">
              <a:extLst>
                <a:ext uri="{FF2B5EF4-FFF2-40B4-BE49-F238E27FC236}">
                  <a16:creationId xmlns:a16="http://schemas.microsoft.com/office/drawing/2014/main" id="{752BFE96-D378-4BAE-A64B-F851A34C4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7" name="Freeform 15">
              <a:extLst>
                <a:ext uri="{FF2B5EF4-FFF2-40B4-BE49-F238E27FC236}">
                  <a16:creationId xmlns:a16="http://schemas.microsoft.com/office/drawing/2014/main" id="{B88FFB19-5A5E-4078-B467-9D4ABD21BD9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8" name="Line 16">
              <a:extLst>
                <a:ext uri="{FF2B5EF4-FFF2-40B4-BE49-F238E27FC236}">
                  <a16:creationId xmlns:a16="http://schemas.microsoft.com/office/drawing/2014/main" id="{11042975-3D19-4728-BCDA-D3F5CD633ED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9" name="Freeform 17">
              <a:extLst>
                <a:ext uri="{FF2B5EF4-FFF2-40B4-BE49-F238E27FC236}">
                  <a16:creationId xmlns:a16="http://schemas.microsoft.com/office/drawing/2014/main" id="{A28972BD-D2E1-4DCA-A907-2E3B6F6066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0" name="Freeform 18">
              <a:extLst>
                <a:ext uri="{FF2B5EF4-FFF2-40B4-BE49-F238E27FC236}">
                  <a16:creationId xmlns:a16="http://schemas.microsoft.com/office/drawing/2014/main" id="{1C806824-5C2D-4747-B038-69EE4074B3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1" name="Freeform 19">
              <a:extLst>
                <a:ext uri="{FF2B5EF4-FFF2-40B4-BE49-F238E27FC236}">
                  <a16:creationId xmlns:a16="http://schemas.microsoft.com/office/drawing/2014/main" id="{3B33F710-16D7-4F48-BFCA-66C9CA2352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2" name="Freeform 20">
              <a:extLst>
                <a:ext uri="{FF2B5EF4-FFF2-40B4-BE49-F238E27FC236}">
                  <a16:creationId xmlns:a16="http://schemas.microsoft.com/office/drawing/2014/main" id="{6C8C8ED4-90FA-4E97-AAF0-D5D51E6A93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3" name="Rectangle 21">
              <a:extLst>
                <a:ext uri="{FF2B5EF4-FFF2-40B4-BE49-F238E27FC236}">
                  <a16:creationId xmlns:a16="http://schemas.microsoft.com/office/drawing/2014/main" id="{6C5EB9C1-B25F-4172-8A96-5950ECC828F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34" name="Freeform 22">
              <a:extLst>
                <a:ext uri="{FF2B5EF4-FFF2-40B4-BE49-F238E27FC236}">
                  <a16:creationId xmlns:a16="http://schemas.microsoft.com/office/drawing/2014/main" id="{097E6E8A-9373-4655-882B-21715CCE97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5" name="Freeform 23">
              <a:extLst>
                <a:ext uri="{FF2B5EF4-FFF2-40B4-BE49-F238E27FC236}">
                  <a16:creationId xmlns:a16="http://schemas.microsoft.com/office/drawing/2014/main" id="{EB8CC766-1206-4372-ACAF-8230AF4D542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6" name="Freeform 24">
              <a:extLst>
                <a:ext uri="{FF2B5EF4-FFF2-40B4-BE49-F238E27FC236}">
                  <a16:creationId xmlns:a16="http://schemas.microsoft.com/office/drawing/2014/main" id="{1C8E2511-2489-47B2-9C19-C410910DD9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7" name="Freeform 25">
              <a:extLst>
                <a:ext uri="{FF2B5EF4-FFF2-40B4-BE49-F238E27FC236}">
                  <a16:creationId xmlns:a16="http://schemas.microsoft.com/office/drawing/2014/main" id="{D7820196-0A47-47EF-832C-A688E8977D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8" name="Freeform 26">
              <a:extLst>
                <a:ext uri="{FF2B5EF4-FFF2-40B4-BE49-F238E27FC236}">
                  <a16:creationId xmlns:a16="http://schemas.microsoft.com/office/drawing/2014/main" id="{4982E0BF-34AE-48A3-AD6B-E0F3CD05DB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39" name="Freeform 27">
              <a:extLst>
                <a:ext uri="{FF2B5EF4-FFF2-40B4-BE49-F238E27FC236}">
                  <a16:creationId xmlns:a16="http://schemas.microsoft.com/office/drawing/2014/main" id="{CD34643B-9DF2-4310-8868-48252C339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0" name="Freeform 28">
              <a:extLst>
                <a:ext uri="{FF2B5EF4-FFF2-40B4-BE49-F238E27FC236}">
                  <a16:creationId xmlns:a16="http://schemas.microsoft.com/office/drawing/2014/main" id="{4E020C4E-AF64-44A8-B830-779541D8D54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1" name="Freeform 29">
              <a:extLst>
                <a:ext uri="{FF2B5EF4-FFF2-40B4-BE49-F238E27FC236}">
                  <a16:creationId xmlns:a16="http://schemas.microsoft.com/office/drawing/2014/main" id="{D97BC3D3-B1B3-4825-9169-BBEF1DBCF05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2" name="Freeform 30">
              <a:extLst>
                <a:ext uri="{FF2B5EF4-FFF2-40B4-BE49-F238E27FC236}">
                  <a16:creationId xmlns:a16="http://schemas.microsoft.com/office/drawing/2014/main" id="{A750DC4F-1DAF-470E-98C6-6C68DEB933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43" name="Freeform 31">
              <a:extLst>
                <a:ext uri="{FF2B5EF4-FFF2-40B4-BE49-F238E27FC236}">
                  <a16:creationId xmlns:a16="http://schemas.microsoft.com/office/drawing/2014/main" id="{2F99594A-5BBD-4E10-A818-8BE52B7D95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7" name="TextBox 6">
            <a:extLst>
              <a:ext uri="{FF2B5EF4-FFF2-40B4-BE49-F238E27FC236}">
                <a16:creationId xmlns:a16="http://schemas.microsoft.com/office/drawing/2014/main" id="{8121E7E4-120D-3E4B-A58C-B1E84E1B9B16}"/>
              </a:ext>
            </a:extLst>
          </p:cNvPr>
          <p:cNvSpPr txBox="1"/>
          <p:nvPr/>
        </p:nvSpPr>
        <p:spPr>
          <a:xfrm>
            <a:off x="10746718" y="5420512"/>
            <a:ext cx="298479"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7" tooltip="https://creativecommons.org/licenses/by-nc-sa/3.0/">
                  <a:extLst>
                    <a:ext uri="{A12FA001-AC4F-418D-AE19-62706E023703}">
                      <ahyp:hlinkClr xmlns:ahyp="http://schemas.microsoft.com/office/drawing/2018/hyperlinkcolor" val="tx"/>
                    </a:ext>
                  </a:extLst>
                </a:hlinkClick>
              </a:rPr>
              <a:t>NC</a:t>
            </a:r>
            <a:endParaRPr lang="en-US" sz="700" dirty="0">
              <a:solidFill>
                <a:srgbClr val="FFFFFF"/>
              </a:solidFill>
            </a:endParaRPr>
          </a:p>
        </p:txBody>
      </p:sp>
      <p:sp>
        <p:nvSpPr>
          <p:cNvPr id="3" name="TextBox 2">
            <a:extLst>
              <a:ext uri="{FF2B5EF4-FFF2-40B4-BE49-F238E27FC236}">
                <a16:creationId xmlns:a16="http://schemas.microsoft.com/office/drawing/2014/main" id="{92D61C1F-D883-6648-A590-F999323F0EF4}"/>
              </a:ext>
            </a:extLst>
          </p:cNvPr>
          <p:cNvSpPr txBox="1"/>
          <p:nvPr/>
        </p:nvSpPr>
        <p:spPr>
          <a:xfrm>
            <a:off x="1220788" y="2242607"/>
            <a:ext cx="2239600" cy="1200329"/>
          </a:xfrm>
          <a:prstGeom prst="rect">
            <a:avLst/>
          </a:prstGeom>
          <a:noFill/>
        </p:spPr>
        <p:txBody>
          <a:bodyPr wrap="square" rtlCol="0">
            <a:spAutoFit/>
          </a:bodyPr>
          <a:lstStyle/>
          <a:p>
            <a:r>
              <a:rPr lang="en-US" sz="2400" b="1" dirty="0"/>
              <a:t>Journeying</a:t>
            </a:r>
          </a:p>
          <a:p>
            <a:endParaRPr lang="en-US" sz="2400" b="1" dirty="0"/>
          </a:p>
          <a:p>
            <a:r>
              <a:rPr lang="en-US" sz="2400" b="1" dirty="0"/>
              <a:t>Liminal Spaces</a:t>
            </a:r>
            <a:r>
              <a:rPr lang="en-US" dirty="0"/>
              <a:t> </a:t>
            </a:r>
          </a:p>
        </p:txBody>
      </p:sp>
      <p:sp>
        <p:nvSpPr>
          <p:cNvPr id="5" name="TextBox 4">
            <a:extLst>
              <a:ext uri="{FF2B5EF4-FFF2-40B4-BE49-F238E27FC236}">
                <a16:creationId xmlns:a16="http://schemas.microsoft.com/office/drawing/2014/main" id="{E6C593BF-5695-E24E-A2E2-98434840376D}"/>
              </a:ext>
            </a:extLst>
          </p:cNvPr>
          <p:cNvSpPr txBox="1"/>
          <p:nvPr/>
        </p:nvSpPr>
        <p:spPr>
          <a:xfrm>
            <a:off x="1101726" y="4090007"/>
            <a:ext cx="5761340" cy="2031325"/>
          </a:xfrm>
          <a:prstGeom prst="rect">
            <a:avLst/>
          </a:prstGeom>
          <a:noFill/>
        </p:spPr>
        <p:txBody>
          <a:bodyPr wrap="square" rtlCol="0">
            <a:spAutoFit/>
          </a:bodyPr>
          <a:lstStyle/>
          <a:p>
            <a:r>
              <a:rPr lang="en-US" i="1" dirty="0"/>
              <a:t>‘Liminality refers to (the) ambiguity or disorientation that occurs…when a person or group of people is in between something that has ended and something that is not yet ready to begin….The Christian story is, by design, an invitation into liminality’</a:t>
            </a:r>
          </a:p>
          <a:p>
            <a:r>
              <a:rPr lang="en-US" dirty="0"/>
              <a:t> How to Lead When you don’t know where you’re going- Susan Beaumont </a:t>
            </a:r>
          </a:p>
        </p:txBody>
      </p:sp>
    </p:spTree>
    <p:extLst>
      <p:ext uri="{BB962C8B-B14F-4D97-AF65-F5344CB8AC3E}">
        <p14:creationId xmlns:p14="http://schemas.microsoft.com/office/powerpoint/2010/main" val="3370352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74B8A-9FFE-CD43-B656-56DDFF3427AB}"/>
              </a:ext>
            </a:extLst>
          </p:cNvPr>
          <p:cNvSpPr>
            <a:spLocks noGrp="1"/>
          </p:cNvSpPr>
          <p:nvPr>
            <p:ph type="title"/>
          </p:nvPr>
        </p:nvSpPr>
        <p:spPr>
          <a:xfrm>
            <a:off x="1143001" y="0"/>
            <a:ext cx="9905998" cy="1478570"/>
          </a:xfrm>
        </p:spPr>
        <p:txBody>
          <a:bodyPr/>
          <a:lstStyle/>
          <a:p>
            <a:r>
              <a:rPr lang="en-US" dirty="0"/>
              <a:t> stepping stones and rucksacks</a:t>
            </a:r>
          </a:p>
        </p:txBody>
      </p:sp>
      <p:pic>
        <p:nvPicPr>
          <p:cNvPr id="5" name="Content Placeholder 4" descr="A picture containing outdoor, rock, nature, stone&#10;&#10;Description automatically generated">
            <a:extLst>
              <a:ext uri="{FF2B5EF4-FFF2-40B4-BE49-F238E27FC236}">
                <a16:creationId xmlns:a16="http://schemas.microsoft.com/office/drawing/2014/main" id="{876CDFFD-E395-4145-959B-062DD8BBB5A2}"/>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rot="10800000" flipV="1">
            <a:off x="1495973" y="1259969"/>
            <a:ext cx="3134153" cy="4159876"/>
          </a:xfrm>
        </p:spPr>
      </p:pic>
      <p:pic>
        <p:nvPicPr>
          <p:cNvPr id="8" name="Picture 7" descr="A picture containing outdoor, snow, tree, nature&#10;&#10;Description automatically generated">
            <a:extLst>
              <a:ext uri="{FF2B5EF4-FFF2-40B4-BE49-F238E27FC236}">
                <a16:creationId xmlns:a16="http://schemas.microsoft.com/office/drawing/2014/main" id="{5BE350BB-DE88-C44E-9FFD-78B10D96E26D}"/>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5705897" y="1259969"/>
            <a:ext cx="4684691" cy="3123127"/>
          </a:xfrm>
          <a:prstGeom prst="rect">
            <a:avLst/>
          </a:prstGeom>
        </p:spPr>
      </p:pic>
      <p:sp>
        <p:nvSpPr>
          <p:cNvPr id="3" name="TextBox 2">
            <a:extLst>
              <a:ext uri="{FF2B5EF4-FFF2-40B4-BE49-F238E27FC236}">
                <a16:creationId xmlns:a16="http://schemas.microsoft.com/office/drawing/2014/main" id="{4A68019D-8828-774B-895B-DD9FC52074F9}"/>
              </a:ext>
            </a:extLst>
          </p:cNvPr>
          <p:cNvSpPr txBox="1"/>
          <p:nvPr/>
        </p:nvSpPr>
        <p:spPr>
          <a:xfrm>
            <a:off x="5460642" y="4610637"/>
            <a:ext cx="5588357" cy="1569660"/>
          </a:xfrm>
          <a:prstGeom prst="rect">
            <a:avLst/>
          </a:prstGeom>
          <a:noFill/>
        </p:spPr>
        <p:txBody>
          <a:bodyPr wrap="square" rtlCol="0">
            <a:spAutoFit/>
          </a:bodyPr>
          <a:lstStyle/>
          <a:p>
            <a:r>
              <a:rPr lang="en-US" i="1" dirty="0"/>
              <a:t>‘</a:t>
            </a:r>
            <a:r>
              <a:rPr lang="en-US" sz="2400" i="1" dirty="0"/>
              <a:t>Our resistance stems from the fact that liminality always begins with an ending, an experience of loss. And humankind resists loss’ </a:t>
            </a:r>
            <a:r>
              <a:rPr lang="en-US" sz="2400" dirty="0"/>
              <a:t>Susan Beaumont</a:t>
            </a:r>
          </a:p>
        </p:txBody>
      </p:sp>
    </p:spTree>
    <p:extLst>
      <p:ext uri="{BB962C8B-B14F-4D97-AF65-F5344CB8AC3E}">
        <p14:creationId xmlns:p14="http://schemas.microsoft.com/office/powerpoint/2010/main" val="684525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duotone>
              <a:schemeClr val="bg2">
                <a:shade val="88000"/>
                <a:hueMod val="106000"/>
                <a:satMod val="140000"/>
                <a:lumMod val="54000"/>
              </a:schemeClr>
              <a:schemeClr val="bg2">
                <a:tint val="98000"/>
                <a:hueMod val="90000"/>
                <a:satMod val="150000"/>
                <a:lumMod val="160000"/>
              </a:schemeClr>
            </a:duotone>
          </a:blip>
          <a:stretch/>
        </a:blipFill>
        <a:effectLst/>
      </p:bgPr>
    </p:bg>
    <p:spTree>
      <p:nvGrpSpPr>
        <p:cNvPr id="1" name=""/>
        <p:cNvGrpSpPr/>
        <p:nvPr/>
      </p:nvGrpSpPr>
      <p:grpSpPr>
        <a:xfrm>
          <a:off x="0" y="0"/>
          <a:ext cx="0" cy="0"/>
          <a:chOff x="0" y="0"/>
          <a:chExt cx="0" cy="0"/>
        </a:xfrm>
      </p:grpSpPr>
      <p:grpSp>
        <p:nvGrpSpPr>
          <p:cNvPr id="179" name="Group 178">
            <a:extLst>
              <a:ext uri="{FF2B5EF4-FFF2-40B4-BE49-F238E27FC236}">
                <a16:creationId xmlns:a16="http://schemas.microsoft.com/office/drawing/2014/main" id="{FB1C6FC3-0FE6-4434-9E4B-EAFBA0A70C1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80" name="Rectangle 179">
              <a:extLst>
                <a:ext uri="{FF2B5EF4-FFF2-40B4-BE49-F238E27FC236}">
                  <a16:creationId xmlns:a16="http://schemas.microsoft.com/office/drawing/2014/main" id="{9156B579-F859-47C9-8CE6-6AA5A6D28C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1" name="Picture 2">
              <a:extLst>
                <a:ext uri="{FF2B5EF4-FFF2-40B4-BE49-F238E27FC236}">
                  <a16:creationId xmlns:a16="http://schemas.microsoft.com/office/drawing/2014/main" id="{5D373606-D644-43C0-8B02-C662AABC3922}"/>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4">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p14="http://schemas.microsoft.com/office/powerpoint/2010/main" xmlns:a16="http://schemas.microsoft.com/office/drawing/2014/main" xmlns="">
                  <a:solidFill>
                    <a:srgbClr val="FFFFFF"/>
                  </a:solidFill>
                </a14:hiddenFill>
              </a:ext>
            </a:extLst>
          </p:spPr>
        </p:pic>
      </p:grpSp>
      <p:grpSp>
        <p:nvGrpSpPr>
          <p:cNvPr id="183" name="Group 182">
            <a:extLst>
              <a:ext uri="{FF2B5EF4-FFF2-40B4-BE49-F238E27FC236}">
                <a16:creationId xmlns:a16="http://schemas.microsoft.com/office/drawing/2014/main" id="{ACF91339-3F26-4B01-8848-0F6E5575A6E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1133"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84" name="Rectangle 5">
              <a:extLst>
                <a:ext uri="{FF2B5EF4-FFF2-40B4-BE49-F238E27FC236}">
                  <a16:creationId xmlns:a16="http://schemas.microsoft.com/office/drawing/2014/main" id="{427B1D67-3EFB-4795-BC0A-61BC061C23C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5" name="Freeform 6">
              <a:extLst>
                <a:ext uri="{FF2B5EF4-FFF2-40B4-BE49-F238E27FC236}">
                  <a16:creationId xmlns:a16="http://schemas.microsoft.com/office/drawing/2014/main" id="{7571FBAA-7DDE-485C-BF13-85E6632D78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6" name="Freeform 7">
              <a:extLst>
                <a:ext uri="{FF2B5EF4-FFF2-40B4-BE49-F238E27FC236}">
                  <a16:creationId xmlns:a16="http://schemas.microsoft.com/office/drawing/2014/main" id="{2C3516AC-3270-4ABA-A2BC-E8F32B8A9DA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7" name="Rectangle 8">
              <a:extLst>
                <a:ext uri="{FF2B5EF4-FFF2-40B4-BE49-F238E27FC236}">
                  <a16:creationId xmlns:a16="http://schemas.microsoft.com/office/drawing/2014/main" id="{F5FA18A4-61A5-473D-AEC7-9E909F8CFC9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188" name="Freeform 9">
              <a:extLst>
                <a:ext uri="{FF2B5EF4-FFF2-40B4-BE49-F238E27FC236}">
                  <a16:creationId xmlns:a16="http://schemas.microsoft.com/office/drawing/2014/main" id="{C22DBFE3-3815-4E85-8A6B-9A07712234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89" name="Freeform 10">
              <a:extLst>
                <a:ext uri="{FF2B5EF4-FFF2-40B4-BE49-F238E27FC236}">
                  <a16:creationId xmlns:a16="http://schemas.microsoft.com/office/drawing/2014/main" id="{B2F02F6C-35B9-40A1-ADD1-036A80BCF0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0" name="Freeform 11">
              <a:extLst>
                <a:ext uri="{FF2B5EF4-FFF2-40B4-BE49-F238E27FC236}">
                  <a16:creationId xmlns:a16="http://schemas.microsoft.com/office/drawing/2014/main" id="{B5C332AB-BA01-4BBD-A363-4F5835545C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1" name="Freeform 12">
              <a:extLst>
                <a:ext uri="{FF2B5EF4-FFF2-40B4-BE49-F238E27FC236}">
                  <a16:creationId xmlns:a16="http://schemas.microsoft.com/office/drawing/2014/main" id="{6E313214-2528-4C88-8226-BB2A2E13350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2" name="Freeform 13">
              <a:extLst>
                <a:ext uri="{FF2B5EF4-FFF2-40B4-BE49-F238E27FC236}">
                  <a16:creationId xmlns:a16="http://schemas.microsoft.com/office/drawing/2014/main" id="{DF892018-DF6D-48D5-8AB7-5957595B55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3" name="Freeform 14">
              <a:extLst>
                <a:ext uri="{FF2B5EF4-FFF2-40B4-BE49-F238E27FC236}">
                  <a16:creationId xmlns:a16="http://schemas.microsoft.com/office/drawing/2014/main" id="{93A850A7-4500-4CC7-A5FD-A1FA7993EB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4" name="Freeform 15">
              <a:extLst>
                <a:ext uri="{FF2B5EF4-FFF2-40B4-BE49-F238E27FC236}">
                  <a16:creationId xmlns:a16="http://schemas.microsoft.com/office/drawing/2014/main" id="{FACAA825-3475-43C7-ADCE-DB6FAADA572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5" name="Freeform 16">
              <a:extLst>
                <a:ext uri="{FF2B5EF4-FFF2-40B4-BE49-F238E27FC236}">
                  <a16:creationId xmlns:a16="http://schemas.microsoft.com/office/drawing/2014/main" id="{00451685-350B-4B89-A512-13A23216BA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6" name="Freeform 17">
              <a:extLst>
                <a:ext uri="{FF2B5EF4-FFF2-40B4-BE49-F238E27FC236}">
                  <a16:creationId xmlns:a16="http://schemas.microsoft.com/office/drawing/2014/main" id="{04A404C7-A995-4BE4-8673-CA014AE118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7" name="Freeform 18">
              <a:extLst>
                <a:ext uri="{FF2B5EF4-FFF2-40B4-BE49-F238E27FC236}">
                  <a16:creationId xmlns:a16="http://schemas.microsoft.com/office/drawing/2014/main" id="{0E534A8D-4535-4FED-B9CD-C0F0D6AF32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8" name="Freeform 19">
              <a:extLst>
                <a:ext uri="{FF2B5EF4-FFF2-40B4-BE49-F238E27FC236}">
                  <a16:creationId xmlns:a16="http://schemas.microsoft.com/office/drawing/2014/main" id="{F0A1DEDA-0C4E-4927-BFAF-02516CF53A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199" name="Freeform 20">
              <a:extLst>
                <a:ext uri="{FF2B5EF4-FFF2-40B4-BE49-F238E27FC236}">
                  <a16:creationId xmlns:a16="http://schemas.microsoft.com/office/drawing/2014/main" id="{B21E2F8B-1724-4328-B646-445DE4F1F0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0" name="Freeform 21">
              <a:extLst>
                <a:ext uri="{FF2B5EF4-FFF2-40B4-BE49-F238E27FC236}">
                  <a16:creationId xmlns:a16="http://schemas.microsoft.com/office/drawing/2014/main" id="{808DAA0B-E999-4DEC-BE7C-3F412C332D7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1" name="Freeform 22">
              <a:extLst>
                <a:ext uri="{FF2B5EF4-FFF2-40B4-BE49-F238E27FC236}">
                  <a16:creationId xmlns:a16="http://schemas.microsoft.com/office/drawing/2014/main" id="{EBCE22A2-2EE0-4E15-8505-600937FEE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2" name="Freeform 23">
              <a:extLst>
                <a:ext uri="{FF2B5EF4-FFF2-40B4-BE49-F238E27FC236}">
                  <a16:creationId xmlns:a16="http://schemas.microsoft.com/office/drawing/2014/main" id="{4D772DD9-073C-47A0-ADB9-7D2CFAECFC0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3" name="Freeform 24">
              <a:extLst>
                <a:ext uri="{FF2B5EF4-FFF2-40B4-BE49-F238E27FC236}">
                  <a16:creationId xmlns:a16="http://schemas.microsoft.com/office/drawing/2014/main" id="{5C0B35F2-7DE3-4A0C-8C50-DA08120AB9A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4" name="Freeform 25">
              <a:extLst>
                <a:ext uri="{FF2B5EF4-FFF2-40B4-BE49-F238E27FC236}">
                  <a16:creationId xmlns:a16="http://schemas.microsoft.com/office/drawing/2014/main" id="{F14C7442-00C7-49C1-AE8A-A719816AD3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5" name="Freeform 26">
              <a:extLst>
                <a:ext uri="{FF2B5EF4-FFF2-40B4-BE49-F238E27FC236}">
                  <a16:creationId xmlns:a16="http://schemas.microsoft.com/office/drawing/2014/main" id="{7CA8A798-2044-4FD0-8CBC-178C1BD8C31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6" name="Freeform 27">
              <a:extLst>
                <a:ext uri="{FF2B5EF4-FFF2-40B4-BE49-F238E27FC236}">
                  <a16:creationId xmlns:a16="http://schemas.microsoft.com/office/drawing/2014/main" id="{6F446AA7-D2E4-4DF2-BB12-AD2DCC8E4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7" name="Freeform 28">
              <a:extLst>
                <a:ext uri="{FF2B5EF4-FFF2-40B4-BE49-F238E27FC236}">
                  <a16:creationId xmlns:a16="http://schemas.microsoft.com/office/drawing/2014/main" id="{C00BD973-DDA6-4969-BFBC-2910297E242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8" name="Freeform 29">
              <a:extLst>
                <a:ext uri="{FF2B5EF4-FFF2-40B4-BE49-F238E27FC236}">
                  <a16:creationId xmlns:a16="http://schemas.microsoft.com/office/drawing/2014/main" id="{05C12429-8F61-4D99-8793-3146BA57C2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09" name="Freeform 30">
              <a:extLst>
                <a:ext uri="{FF2B5EF4-FFF2-40B4-BE49-F238E27FC236}">
                  <a16:creationId xmlns:a16="http://schemas.microsoft.com/office/drawing/2014/main" id="{E461EF39-CD5C-4EB8-8D62-9E14932E613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0" name="Freeform 31">
              <a:extLst>
                <a:ext uri="{FF2B5EF4-FFF2-40B4-BE49-F238E27FC236}">
                  <a16:creationId xmlns:a16="http://schemas.microsoft.com/office/drawing/2014/main" id="{93938A9D-031B-498C-AEE7-3D4A64AAD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1" name="Freeform 32">
              <a:extLst>
                <a:ext uri="{FF2B5EF4-FFF2-40B4-BE49-F238E27FC236}">
                  <a16:creationId xmlns:a16="http://schemas.microsoft.com/office/drawing/2014/main" id="{3765635E-E9CA-438E-9AA1-5D5EFD4972F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2" name="Rectangle 33">
              <a:extLst>
                <a:ext uri="{FF2B5EF4-FFF2-40B4-BE49-F238E27FC236}">
                  <a16:creationId xmlns:a16="http://schemas.microsoft.com/office/drawing/2014/main" id="{21546E38-8BDD-49C3-B3AD-D4933FCBC31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13" name="Freeform 34">
              <a:extLst>
                <a:ext uri="{FF2B5EF4-FFF2-40B4-BE49-F238E27FC236}">
                  <a16:creationId xmlns:a16="http://schemas.microsoft.com/office/drawing/2014/main" id="{6D89E49E-3AB6-4DC0-91E7-92EF1C6A87C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4" name="Freeform 35">
              <a:extLst>
                <a:ext uri="{FF2B5EF4-FFF2-40B4-BE49-F238E27FC236}">
                  <a16:creationId xmlns:a16="http://schemas.microsoft.com/office/drawing/2014/main" id="{D1303FFC-7F2E-462B-B11D-86F3D81BF5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5" name="Freeform 36">
              <a:extLst>
                <a:ext uri="{FF2B5EF4-FFF2-40B4-BE49-F238E27FC236}">
                  <a16:creationId xmlns:a16="http://schemas.microsoft.com/office/drawing/2014/main" id="{DE25E1F8-55DE-4DC5-81A4-37DA75E4E0F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6" name="Freeform 37">
              <a:extLst>
                <a:ext uri="{FF2B5EF4-FFF2-40B4-BE49-F238E27FC236}">
                  <a16:creationId xmlns:a16="http://schemas.microsoft.com/office/drawing/2014/main" id="{8CDED82A-A993-4523-9441-FCF49CB5D1C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7" name="Freeform 38">
              <a:extLst>
                <a:ext uri="{FF2B5EF4-FFF2-40B4-BE49-F238E27FC236}">
                  <a16:creationId xmlns:a16="http://schemas.microsoft.com/office/drawing/2014/main" id="{C1AFE111-B375-493C-A21D-134FCBDB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8" name="Freeform 39">
              <a:extLst>
                <a:ext uri="{FF2B5EF4-FFF2-40B4-BE49-F238E27FC236}">
                  <a16:creationId xmlns:a16="http://schemas.microsoft.com/office/drawing/2014/main" id="{037BF4E5-6D6E-482A-A24A-E320E1D0E1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19" name="Freeform 40">
              <a:extLst>
                <a:ext uri="{FF2B5EF4-FFF2-40B4-BE49-F238E27FC236}">
                  <a16:creationId xmlns:a16="http://schemas.microsoft.com/office/drawing/2014/main" id="{38214D87-DD5D-4691-BF55-F270727018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0" name="Freeform 41">
              <a:extLst>
                <a:ext uri="{FF2B5EF4-FFF2-40B4-BE49-F238E27FC236}">
                  <a16:creationId xmlns:a16="http://schemas.microsoft.com/office/drawing/2014/main" id="{6D3FBDE6-C313-4C44-B971-B34635468D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1" name="Freeform 42">
              <a:extLst>
                <a:ext uri="{FF2B5EF4-FFF2-40B4-BE49-F238E27FC236}">
                  <a16:creationId xmlns:a16="http://schemas.microsoft.com/office/drawing/2014/main" id="{F528E702-4734-4CAB-97C7-737D868F5A6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2" name="Freeform 43">
              <a:extLst>
                <a:ext uri="{FF2B5EF4-FFF2-40B4-BE49-F238E27FC236}">
                  <a16:creationId xmlns:a16="http://schemas.microsoft.com/office/drawing/2014/main" id="{88136305-A716-46EA-A45F-7787C694F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3" name="Freeform 44">
              <a:extLst>
                <a:ext uri="{FF2B5EF4-FFF2-40B4-BE49-F238E27FC236}">
                  <a16:creationId xmlns:a16="http://schemas.microsoft.com/office/drawing/2014/main" id="{4187204B-C8DD-44A6-AC1A-F21D18F6696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4" name="Rectangle 45">
              <a:extLst>
                <a:ext uri="{FF2B5EF4-FFF2-40B4-BE49-F238E27FC236}">
                  <a16:creationId xmlns:a16="http://schemas.microsoft.com/office/drawing/2014/main" id="{6DD06B75-D598-40D9-B8BF-9721316E709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miter lim="800000"/>
                  <a:headEnd/>
                  <a:tailEnd/>
                </a14:hiddenLine>
              </a:ext>
            </a:extLst>
          </p:spPr>
        </p:sp>
        <p:sp>
          <p:nvSpPr>
            <p:cNvPr id="225" name="Freeform 46">
              <a:extLst>
                <a:ext uri="{FF2B5EF4-FFF2-40B4-BE49-F238E27FC236}">
                  <a16:creationId xmlns:a16="http://schemas.microsoft.com/office/drawing/2014/main" id="{E8D513EA-D2F2-4B72-8C9F-0F2ADA5230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6" name="Freeform 47">
              <a:extLst>
                <a:ext uri="{FF2B5EF4-FFF2-40B4-BE49-F238E27FC236}">
                  <a16:creationId xmlns:a16="http://schemas.microsoft.com/office/drawing/2014/main" id="{0D147329-C850-46D8-9986-D14AC9140EC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7" name="Freeform 48">
              <a:extLst>
                <a:ext uri="{FF2B5EF4-FFF2-40B4-BE49-F238E27FC236}">
                  <a16:creationId xmlns:a16="http://schemas.microsoft.com/office/drawing/2014/main" id="{5573F0D3-BA73-4060-8D3B-07BEC55F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8" name="Freeform 49">
              <a:extLst>
                <a:ext uri="{FF2B5EF4-FFF2-40B4-BE49-F238E27FC236}">
                  <a16:creationId xmlns:a16="http://schemas.microsoft.com/office/drawing/2014/main" id="{5323672F-2475-40AC-8C0F-6CD7324B39B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29" name="Freeform 50">
              <a:extLst>
                <a:ext uri="{FF2B5EF4-FFF2-40B4-BE49-F238E27FC236}">
                  <a16:creationId xmlns:a16="http://schemas.microsoft.com/office/drawing/2014/main" id="{7B0EF5E8-887B-446C-9459-0707ECE3D9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0" name="Freeform 51">
              <a:extLst>
                <a:ext uri="{FF2B5EF4-FFF2-40B4-BE49-F238E27FC236}">
                  <a16:creationId xmlns:a16="http://schemas.microsoft.com/office/drawing/2014/main" id="{29BE4652-0F1E-4519-8787-62EBB3D87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1" name="Freeform 52">
              <a:extLst>
                <a:ext uri="{FF2B5EF4-FFF2-40B4-BE49-F238E27FC236}">
                  <a16:creationId xmlns:a16="http://schemas.microsoft.com/office/drawing/2014/main" id="{4A268FBD-6879-416B-8AB0-73BF736373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2" name="Freeform 53">
              <a:extLst>
                <a:ext uri="{FF2B5EF4-FFF2-40B4-BE49-F238E27FC236}">
                  <a16:creationId xmlns:a16="http://schemas.microsoft.com/office/drawing/2014/main" id="{3D986CF2-B129-4550-A27B-8C82C9CAC9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3" name="Freeform 54">
              <a:extLst>
                <a:ext uri="{FF2B5EF4-FFF2-40B4-BE49-F238E27FC236}">
                  <a16:creationId xmlns:a16="http://schemas.microsoft.com/office/drawing/2014/main" id="{E340F934-32AF-4C03-9AFD-1D54DF4C14B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4" name="Freeform 55">
              <a:extLst>
                <a:ext uri="{FF2B5EF4-FFF2-40B4-BE49-F238E27FC236}">
                  <a16:creationId xmlns:a16="http://schemas.microsoft.com/office/drawing/2014/main" id="{0D58128A-77AD-4168-874A-4CADD56CC6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5" name="Freeform 56">
              <a:extLst>
                <a:ext uri="{FF2B5EF4-FFF2-40B4-BE49-F238E27FC236}">
                  <a16:creationId xmlns:a16="http://schemas.microsoft.com/office/drawing/2014/main" id="{1AA9BAAA-B13C-4A0A-BDED-AF91E06151F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6" name="Freeform 57">
              <a:extLst>
                <a:ext uri="{FF2B5EF4-FFF2-40B4-BE49-F238E27FC236}">
                  <a16:creationId xmlns:a16="http://schemas.microsoft.com/office/drawing/2014/main" id="{9FC52BEC-DF15-46FD-9B22-B3CF0A3F6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sp>
          <p:nvSpPr>
            <p:cNvPr id="237" name="Freeform 58">
              <a:extLst>
                <a:ext uri="{FF2B5EF4-FFF2-40B4-BE49-F238E27FC236}">
                  <a16:creationId xmlns:a16="http://schemas.microsoft.com/office/drawing/2014/main" id="{95ACC0BA-E65B-447A-B0FE-80BCFF4C3C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p14="http://schemas.microsoft.com/office/powerpoint/2010/main" xmlns:a16="http://schemas.microsoft.com/office/drawing/2014/main" xmlns="" w="9525">
                  <a:solidFill>
                    <a:srgbClr val="000000"/>
                  </a:solidFill>
                  <a:round/>
                  <a:headEnd/>
                  <a:tailEnd/>
                </a14:hiddenLine>
              </a:ext>
            </a:extLst>
          </p:spPr>
        </p:sp>
      </p:grpSp>
      <p:sp>
        <p:nvSpPr>
          <p:cNvPr id="2" name="Title 1">
            <a:extLst>
              <a:ext uri="{FF2B5EF4-FFF2-40B4-BE49-F238E27FC236}">
                <a16:creationId xmlns:a16="http://schemas.microsoft.com/office/drawing/2014/main" id="{8DAF6192-8B4D-BC47-B82B-04F669AA8ED0}"/>
              </a:ext>
            </a:extLst>
          </p:cNvPr>
          <p:cNvSpPr>
            <a:spLocks noGrp="1"/>
          </p:cNvSpPr>
          <p:nvPr>
            <p:ph type="title"/>
          </p:nvPr>
        </p:nvSpPr>
        <p:spPr>
          <a:xfrm>
            <a:off x="8411781" y="618518"/>
            <a:ext cx="2948240" cy="1478570"/>
          </a:xfrm>
        </p:spPr>
        <p:txBody>
          <a:bodyPr>
            <a:normAutofit/>
          </a:bodyPr>
          <a:lstStyle/>
          <a:p>
            <a:r>
              <a:rPr lang="en-US" sz="3200"/>
              <a:t> </a:t>
            </a:r>
          </a:p>
        </p:txBody>
      </p:sp>
      <p:pic>
        <p:nvPicPr>
          <p:cNvPr id="6" name="Content Placeholder 5" descr="A picture containing sky, outdoor, nature, water&#10;&#10;Description automatically generated">
            <a:extLst>
              <a:ext uri="{FF2B5EF4-FFF2-40B4-BE49-F238E27FC236}">
                <a16:creationId xmlns:a16="http://schemas.microsoft.com/office/drawing/2014/main" id="{7D5382CD-0359-EF4D-9A93-83B1B39D16D9}"/>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t="16366" r="-2" b="15700"/>
          <a:stretch/>
        </p:blipFill>
        <p:spPr>
          <a:xfrm>
            <a:off x="-5597" y="1"/>
            <a:ext cx="7558541" cy="3427413"/>
          </a:xfrm>
          <a:custGeom>
            <a:avLst/>
            <a:gdLst/>
            <a:ahLst/>
            <a:cxnLst/>
            <a:rect l="l" t="t" r="r" b="b"/>
            <a:pathLst>
              <a:path w="7558541" h="3427413">
                <a:moveTo>
                  <a:pt x="0" y="0"/>
                </a:moveTo>
                <a:lnTo>
                  <a:pt x="7558541" y="0"/>
                </a:lnTo>
                <a:lnTo>
                  <a:pt x="7558541" y="3427413"/>
                </a:lnTo>
                <a:lnTo>
                  <a:pt x="0" y="3427413"/>
                </a:lnTo>
                <a:close/>
              </a:path>
            </a:pathLst>
          </a:custGeom>
        </p:spPr>
      </p:pic>
      <p:pic>
        <p:nvPicPr>
          <p:cNvPr id="5" name="Picture 4" descr="Close-up of a stopwatch">
            <a:extLst>
              <a:ext uri="{FF2B5EF4-FFF2-40B4-BE49-F238E27FC236}">
                <a16:creationId xmlns:a16="http://schemas.microsoft.com/office/drawing/2014/main" id="{72CD8BEC-4ECE-4EC3-8280-0584DC77E746}"/>
              </a:ext>
            </a:extLst>
          </p:cNvPr>
          <p:cNvPicPr>
            <a:picLocks noChangeAspect="1"/>
          </p:cNvPicPr>
          <p:nvPr/>
        </p:nvPicPr>
        <p:blipFill rotWithShape="1">
          <a:blip r:embed="rId7"/>
          <a:srcRect t="9061" r="-2" b="22942"/>
          <a:stretch/>
        </p:blipFill>
        <p:spPr>
          <a:xfrm>
            <a:off x="-5597" y="3427414"/>
            <a:ext cx="7558541" cy="3430587"/>
          </a:xfrm>
          <a:custGeom>
            <a:avLst/>
            <a:gdLst/>
            <a:ahLst/>
            <a:cxnLst/>
            <a:rect l="l" t="t" r="r" b="b"/>
            <a:pathLst>
              <a:path w="7558541" h="3430587">
                <a:moveTo>
                  <a:pt x="0" y="0"/>
                </a:moveTo>
                <a:lnTo>
                  <a:pt x="7558541" y="0"/>
                </a:lnTo>
                <a:lnTo>
                  <a:pt x="7558541" y="3430587"/>
                </a:lnTo>
                <a:lnTo>
                  <a:pt x="0" y="3430587"/>
                </a:lnTo>
                <a:close/>
              </a:path>
            </a:pathLst>
          </a:custGeom>
        </p:spPr>
      </p:pic>
      <p:sp>
        <p:nvSpPr>
          <p:cNvPr id="71" name="Content Placeholder 70">
            <a:extLst>
              <a:ext uri="{FF2B5EF4-FFF2-40B4-BE49-F238E27FC236}">
                <a16:creationId xmlns:a16="http://schemas.microsoft.com/office/drawing/2014/main" id="{B11561F7-83FE-4DF4-B7A6-DBC0CBBEAABE}"/>
              </a:ext>
            </a:extLst>
          </p:cNvPr>
          <p:cNvSpPr>
            <a:spLocks noGrp="1"/>
          </p:cNvSpPr>
          <p:nvPr>
            <p:ph idx="1"/>
          </p:nvPr>
        </p:nvSpPr>
        <p:spPr>
          <a:xfrm>
            <a:off x="8411781" y="2249487"/>
            <a:ext cx="2948240" cy="1743076"/>
          </a:xfrm>
        </p:spPr>
        <p:txBody>
          <a:bodyPr>
            <a:normAutofit lnSpcReduction="10000"/>
          </a:bodyPr>
          <a:lstStyle/>
          <a:p>
            <a:pPr marL="0" indent="0">
              <a:buNone/>
            </a:pPr>
            <a:r>
              <a:rPr lang="en-US" sz="3200" b="1" dirty="0"/>
              <a:t>Leadership for in  between times…</a:t>
            </a:r>
          </a:p>
        </p:txBody>
      </p:sp>
      <p:cxnSp>
        <p:nvCxnSpPr>
          <p:cNvPr id="239" name="Straight Connector 238">
            <a:extLst>
              <a:ext uri="{FF2B5EF4-FFF2-40B4-BE49-F238E27FC236}">
                <a16:creationId xmlns:a16="http://schemas.microsoft.com/office/drawing/2014/main" id="{79CECD47-BAAC-4DB7-9799-B92EA5BDB5C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895" y="-464"/>
            <a:ext cx="2646" cy="6858465"/>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cxnSp>
        <p:nvCxnSpPr>
          <p:cNvPr id="241" name="Straight Connector 240">
            <a:extLst>
              <a:ext uri="{FF2B5EF4-FFF2-40B4-BE49-F238E27FC236}">
                <a16:creationId xmlns:a16="http://schemas.microsoft.com/office/drawing/2014/main" id="{42B5FFEC-000D-4A6E-A8E7-0549AD40B5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597" y="3427414"/>
            <a:ext cx="7558541" cy="0"/>
          </a:xfrm>
          <a:prstGeom prst="line">
            <a:avLst/>
          </a:prstGeom>
          <a:solidFill>
            <a:schemeClr val="tx2">
              <a:alpha val="60000"/>
            </a:schemeClr>
          </a:solidFill>
          <a:ln w="19050">
            <a:solidFill>
              <a:schemeClr val="tx2">
                <a:alpha val="60000"/>
              </a:schemeClr>
            </a:solidFill>
          </a:ln>
          <a:effectLst>
            <a:outerShdw blurRad="50800" dist="38100" dir="2700000" algn="tl" rotWithShape="0">
              <a:srgbClr val="000000">
                <a:alpha val="58000"/>
              </a:srgbClr>
            </a:outerShdw>
          </a:effectLst>
        </p:spPr>
      </p:cxnSp>
    </p:spTree>
    <p:extLst>
      <p:ext uri="{BB962C8B-B14F-4D97-AF65-F5344CB8AC3E}">
        <p14:creationId xmlns:p14="http://schemas.microsoft.com/office/powerpoint/2010/main" val="147092566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TotalTime>
  <Words>2597</Words>
  <Application>Microsoft Macintosh PowerPoint</Application>
  <PresentationFormat>Widescreen</PresentationFormat>
  <Paragraphs>143</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Tw Cen MT</vt:lpstr>
      <vt:lpstr>Circuit</vt:lpstr>
      <vt:lpstr>Endings </vt:lpstr>
      <vt:lpstr>Endings</vt:lpstr>
      <vt:lpstr>Why do things come to an end?</vt:lpstr>
      <vt:lpstr>PowerPoint Presentation</vt:lpstr>
      <vt:lpstr>PowerPoint Presentation</vt:lpstr>
      <vt:lpstr>Theology of endings   </vt:lpstr>
      <vt:lpstr>Theology of endings    </vt:lpstr>
      <vt:lpstr> stepping stones and rucksacks</vt:lpstr>
      <vt:lpstr> </vt:lpstr>
      <vt:lpstr>Steps to Ending well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Endings </dc:title>
  <dc:creator>Kerry Scarlett</dc:creator>
  <cp:lastModifiedBy>Kerry Scarlett</cp:lastModifiedBy>
  <cp:revision>8</cp:revision>
  <dcterms:created xsi:type="dcterms:W3CDTF">2021-03-17T10:04:32Z</dcterms:created>
  <dcterms:modified xsi:type="dcterms:W3CDTF">2021-10-15T09:42:52Z</dcterms:modified>
</cp:coreProperties>
</file>