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64" r:id="rId7"/>
    <p:sldId id="268" r:id="rId8"/>
    <p:sldId id="269" r:id="rId9"/>
    <p:sldId id="270" r:id="rId10"/>
    <p:sldId id="272" r:id="rId11"/>
    <p:sldId id="271" r:id="rId12"/>
    <p:sldId id="261" r:id="rId13"/>
    <p:sldId id="273" r:id="rId14"/>
    <p:sldId id="262" r:id="rId15"/>
    <p:sldId id="263" r:id="rId16"/>
    <p:sldId id="265" r:id="rId17"/>
    <p:sldId id="274" r:id="rId18"/>
    <p:sldId id="259" r:id="rId19"/>
    <p:sldId id="275" r:id="rId20"/>
    <p:sldId id="266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DB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98044-0873-4AE0-A18E-B4EDA5CA514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0E9FC5-88CD-46B9-B9FF-D4EF270DEFEF}">
      <dgm:prSet phldrT="[Text]"/>
      <dgm:spPr>
        <a:solidFill>
          <a:srgbClr val="990033"/>
        </a:solidFill>
      </dgm:spPr>
      <dgm:t>
        <a:bodyPr/>
        <a:lstStyle/>
        <a:p>
          <a:r>
            <a:rPr lang="en-GB" dirty="0"/>
            <a:t>SUSPEND</a:t>
          </a:r>
        </a:p>
      </dgm:t>
    </dgm:pt>
    <dgm:pt modelId="{7424C1ED-95B2-4472-981E-8C924E92C07F}" type="parTrans" cxnId="{4EF2B8D2-E3BB-40BD-893E-C9478BC32CB8}">
      <dgm:prSet/>
      <dgm:spPr/>
      <dgm:t>
        <a:bodyPr/>
        <a:lstStyle/>
        <a:p>
          <a:endParaRPr lang="en-GB"/>
        </a:p>
      </dgm:t>
    </dgm:pt>
    <dgm:pt modelId="{A3FC8E2B-BD4F-4615-9BBB-802A57AD7C42}" type="sibTrans" cxnId="{4EF2B8D2-E3BB-40BD-893E-C9478BC32CB8}">
      <dgm:prSet/>
      <dgm:spPr/>
      <dgm:t>
        <a:bodyPr/>
        <a:lstStyle/>
        <a:p>
          <a:endParaRPr lang="en-GB"/>
        </a:p>
      </dgm:t>
    </dgm:pt>
    <dgm:pt modelId="{65AEE0A0-A37A-476B-9E34-09A2DF58E493}">
      <dgm:prSet phldrT="[Text]"/>
      <dgm:spPr>
        <a:solidFill>
          <a:srgbClr val="FFC9DB">
            <a:alpha val="89804"/>
          </a:srgbClr>
        </a:solidFill>
      </dgm:spPr>
      <dgm:t>
        <a:bodyPr/>
        <a:lstStyle/>
        <a:p>
          <a:r>
            <a:rPr lang="en-GB" dirty="0"/>
            <a:t>Reflective</a:t>
          </a:r>
        </a:p>
      </dgm:t>
    </dgm:pt>
    <dgm:pt modelId="{3DD37692-53D7-4C4F-BB94-07EDF6EE31CE}" type="parTrans" cxnId="{EF44F19A-22C3-4DCF-B21C-5C809D73C6E1}">
      <dgm:prSet/>
      <dgm:spPr/>
      <dgm:t>
        <a:bodyPr/>
        <a:lstStyle/>
        <a:p>
          <a:endParaRPr lang="en-GB"/>
        </a:p>
      </dgm:t>
    </dgm:pt>
    <dgm:pt modelId="{222C6514-D63D-4132-B5E9-4B40503E6C6D}" type="sibTrans" cxnId="{EF44F19A-22C3-4DCF-B21C-5C809D73C6E1}">
      <dgm:prSet/>
      <dgm:spPr/>
      <dgm:t>
        <a:bodyPr/>
        <a:lstStyle/>
        <a:p>
          <a:endParaRPr lang="en-GB"/>
        </a:p>
      </dgm:t>
    </dgm:pt>
    <dgm:pt modelId="{8CA61CE2-EFD1-4C18-B459-1C78AC98DA6A}">
      <dgm:prSet phldrT="[Text]"/>
      <dgm:spPr>
        <a:solidFill>
          <a:srgbClr val="FFC9DB">
            <a:alpha val="89804"/>
          </a:srgbClr>
        </a:solidFill>
      </dgm:spPr>
      <dgm:t>
        <a:bodyPr/>
        <a:lstStyle/>
        <a:p>
          <a:r>
            <a:rPr lang="en-GB" dirty="0"/>
            <a:t>Generative</a:t>
          </a:r>
        </a:p>
      </dgm:t>
    </dgm:pt>
    <dgm:pt modelId="{BDB5627A-0880-441D-A52B-97C3717EA4CE}" type="parTrans" cxnId="{157CF944-FB29-4C45-B869-4DC844E4AC9F}">
      <dgm:prSet/>
      <dgm:spPr/>
      <dgm:t>
        <a:bodyPr/>
        <a:lstStyle/>
        <a:p>
          <a:endParaRPr lang="en-GB"/>
        </a:p>
      </dgm:t>
    </dgm:pt>
    <dgm:pt modelId="{CAA90D1A-2B15-414C-9268-76F7FABFC635}" type="sibTrans" cxnId="{157CF944-FB29-4C45-B869-4DC844E4AC9F}">
      <dgm:prSet/>
      <dgm:spPr/>
      <dgm:t>
        <a:bodyPr/>
        <a:lstStyle/>
        <a:p>
          <a:endParaRPr lang="en-GB"/>
        </a:p>
      </dgm:t>
    </dgm:pt>
    <dgm:pt modelId="{CD1CF3D2-4E0F-4802-8D42-C10ADE9C4E2C}">
      <dgm:prSet phldrT="[Text]"/>
      <dgm:spPr>
        <a:solidFill>
          <a:srgbClr val="990033"/>
        </a:solidFill>
      </dgm:spPr>
      <dgm:t>
        <a:bodyPr/>
        <a:lstStyle/>
        <a:p>
          <a:r>
            <a:rPr lang="en-GB" dirty="0"/>
            <a:t>DEFEND</a:t>
          </a:r>
        </a:p>
      </dgm:t>
    </dgm:pt>
    <dgm:pt modelId="{A301D3CF-B4EE-4FEF-9F51-87104FE22CDA}" type="parTrans" cxnId="{F32B490A-AE78-400F-9D26-A8673513F31F}">
      <dgm:prSet/>
      <dgm:spPr/>
      <dgm:t>
        <a:bodyPr/>
        <a:lstStyle/>
        <a:p>
          <a:endParaRPr lang="en-GB"/>
        </a:p>
      </dgm:t>
    </dgm:pt>
    <dgm:pt modelId="{6A78E26B-5F6B-4A30-A45C-B273C7CA26A9}" type="sibTrans" cxnId="{F32B490A-AE78-400F-9D26-A8673513F31F}">
      <dgm:prSet/>
      <dgm:spPr/>
      <dgm:t>
        <a:bodyPr/>
        <a:lstStyle/>
        <a:p>
          <a:endParaRPr lang="en-GB"/>
        </a:p>
      </dgm:t>
    </dgm:pt>
    <dgm:pt modelId="{F91038FD-E8E0-43BD-A265-9E5675D2D7C6}">
      <dgm:prSet phldrT="[Text]"/>
      <dgm:spPr>
        <a:solidFill>
          <a:srgbClr val="FFC9DB">
            <a:alpha val="90000"/>
          </a:srgbClr>
        </a:solidFill>
      </dgm:spPr>
      <dgm:t>
        <a:bodyPr/>
        <a:lstStyle/>
        <a:p>
          <a:r>
            <a:rPr lang="en-GB" dirty="0"/>
            <a:t>Skilful discussion</a:t>
          </a:r>
        </a:p>
      </dgm:t>
    </dgm:pt>
    <dgm:pt modelId="{82CD7E48-032B-496D-A64D-CA6FF2E15EC1}" type="parTrans" cxnId="{2CE340D1-03B6-4884-94FD-4D192A1C7756}">
      <dgm:prSet/>
      <dgm:spPr/>
      <dgm:t>
        <a:bodyPr/>
        <a:lstStyle/>
        <a:p>
          <a:endParaRPr lang="en-GB"/>
        </a:p>
      </dgm:t>
    </dgm:pt>
    <dgm:pt modelId="{6F9983E1-673E-4AA5-8788-6DE66BE19539}" type="sibTrans" cxnId="{2CE340D1-03B6-4884-94FD-4D192A1C7756}">
      <dgm:prSet/>
      <dgm:spPr/>
      <dgm:t>
        <a:bodyPr/>
        <a:lstStyle/>
        <a:p>
          <a:endParaRPr lang="en-GB"/>
        </a:p>
      </dgm:t>
    </dgm:pt>
    <dgm:pt modelId="{5B482040-9D9A-414B-93CE-FB403BAD78A1}">
      <dgm:prSet phldrT="[Text]"/>
      <dgm:spPr>
        <a:solidFill>
          <a:srgbClr val="FFC9DB">
            <a:alpha val="90000"/>
          </a:srgbClr>
        </a:solidFill>
      </dgm:spPr>
      <dgm:t>
        <a:bodyPr/>
        <a:lstStyle/>
        <a:p>
          <a:r>
            <a:rPr lang="en-GB" dirty="0"/>
            <a:t>Debate</a:t>
          </a:r>
        </a:p>
      </dgm:t>
    </dgm:pt>
    <dgm:pt modelId="{8293E7CD-58DD-4D18-A412-9D9C1A1E4F26}" type="parTrans" cxnId="{95F23557-01D4-4379-9ABC-3ACC7335A3C2}">
      <dgm:prSet/>
      <dgm:spPr/>
      <dgm:t>
        <a:bodyPr/>
        <a:lstStyle/>
        <a:p>
          <a:endParaRPr lang="en-GB"/>
        </a:p>
      </dgm:t>
    </dgm:pt>
    <dgm:pt modelId="{1B0594AE-E7DE-4ADF-BAF1-1170F0A73531}" type="sibTrans" cxnId="{95F23557-01D4-4379-9ABC-3ACC7335A3C2}">
      <dgm:prSet/>
      <dgm:spPr/>
      <dgm:t>
        <a:bodyPr/>
        <a:lstStyle/>
        <a:p>
          <a:endParaRPr lang="en-GB"/>
        </a:p>
      </dgm:t>
    </dgm:pt>
    <dgm:pt modelId="{38B05FA9-A9C7-473C-9C5C-904AE557712F}" type="pres">
      <dgm:prSet presAssocID="{81098044-0873-4AE0-A18E-B4EDA5CA5145}" presName="Name0" presStyleCnt="0">
        <dgm:presLayoutVars>
          <dgm:dir/>
          <dgm:animLvl val="lvl"/>
          <dgm:resizeHandles/>
        </dgm:presLayoutVars>
      </dgm:prSet>
      <dgm:spPr/>
    </dgm:pt>
    <dgm:pt modelId="{83B27844-893B-4F2D-B412-42272515F4BD}" type="pres">
      <dgm:prSet presAssocID="{FC0E9FC5-88CD-46B9-B9FF-D4EF270DEFEF}" presName="linNode" presStyleCnt="0"/>
      <dgm:spPr/>
    </dgm:pt>
    <dgm:pt modelId="{85A3A442-2BCE-4CE0-B471-9916550E569E}" type="pres">
      <dgm:prSet presAssocID="{FC0E9FC5-88CD-46B9-B9FF-D4EF270DEFEF}" presName="parentShp" presStyleLbl="node1" presStyleIdx="0" presStyleCnt="2">
        <dgm:presLayoutVars>
          <dgm:bulletEnabled val="1"/>
        </dgm:presLayoutVars>
      </dgm:prSet>
      <dgm:spPr/>
    </dgm:pt>
    <dgm:pt modelId="{A4458642-CA4A-44A3-BD0D-B21747D660AD}" type="pres">
      <dgm:prSet presAssocID="{FC0E9FC5-88CD-46B9-B9FF-D4EF270DEFEF}" presName="childShp" presStyleLbl="bgAccFollowNode1" presStyleIdx="0" presStyleCnt="2">
        <dgm:presLayoutVars>
          <dgm:bulletEnabled val="1"/>
        </dgm:presLayoutVars>
      </dgm:prSet>
      <dgm:spPr/>
    </dgm:pt>
    <dgm:pt modelId="{0795D0B8-9449-447B-869F-DDA8426C68E0}" type="pres">
      <dgm:prSet presAssocID="{A3FC8E2B-BD4F-4615-9BBB-802A57AD7C42}" presName="spacing" presStyleCnt="0"/>
      <dgm:spPr/>
    </dgm:pt>
    <dgm:pt modelId="{050B3246-C846-4B38-812E-E60497DCB045}" type="pres">
      <dgm:prSet presAssocID="{CD1CF3D2-4E0F-4802-8D42-C10ADE9C4E2C}" presName="linNode" presStyleCnt="0"/>
      <dgm:spPr/>
    </dgm:pt>
    <dgm:pt modelId="{9A467EF4-082D-4B0F-9A35-E990E39AC6B2}" type="pres">
      <dgm:prSet presAssocID="{CD1CF3D2-4E0F-4802-8D42-C10ADE9C4E2C}" presName="parentShp" presStyleLbl="node1" presStyleIdx="1" presStyleCnt="2">
        <dgm:presLayoutVars>
          <dgm:bulletEnabled val="1"/>
        </dgm:presLayoutVars>
      </dgm:prSet>
      <dgm:spPr/>
    </dgm:pt>
    <dgm:pt modelId="{5AF33B2C-0A13-4672-9030-AFADF9BC50EA}" type="pres">
      <dgm:prSet presAssocID="{CD1CF3D2-4E0F-4802-8D42-C10ADE9C4E2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96A0A52-7CE6-404B-8BC9-07272619140C}" type="presOf" srcId="{81098044-0873-4AE0-A18E-B4EDA5CA5145}" destId="{38B05FA9-A9C7-473C-9C5C-904AE557712F}" srcOrd="0" destOrd="0" presId="urn:microsoft.com/office/officeart/2005/8/layout/vList6"/>
    <dgm:cxn modelId="{2CE340D1-03B6-4884-94FD-4D192A1C7756}" srcId="{CD1CF3D2-4E0F-4802-8D42-C10ADE9C4E2C}" destId="{F91038FD-E8E0-43BD-A265-9E5675D2D7C6}" srcOrd="0" destOrd="0" parTransId="{82CD7E48-032B-496D-A64D-CA6FF2E15EC1}" sibTransId="{6F9983E1-673E-4AA5-8788-6DE66BE19539}"/>
    <dgm:cxn modelId="{EF44F19A-22C3-4DCF-B21C-5C809D73C6E1}" srcId="{FC0E9FC5-88CD-46B9-B9FF-D4EF270DEFEF}" destId="{65AEE0A0-A37A-476B-9E34-09A2DF58E493}" srcOrd="0" destOrd="0" parTransId="{3DD37692-53D7-4C4F-BB94-07EDF6EE31CE}" sibTransId="{222C6514-D63D-4132-B5E9-4B40503E6C6D}"/>
    <dgm:cxn modelId="{95F23557-01D4-4379-9ABC-3ACC7335A3C2}" srcId="{CD1CF3D2-4E0F-4802-8D42-C10ADE9C4E2C}" destId="{5B482040-9D9A-414B-93CE-FB403BAD78A1}" srcOrd="1" destOrd="0" parTransId="{8293E7CD-58DD-4D18-A412-9D9C1A1E4F26}" sibTransId="{1B0594AE-E7DE-4ADF-BAF1-1170F0A73531}"/>
    <dgm:cxn modelId="{42313DD0-42E7-44A5-A629-AFA1B7593D17}" type="presOf" srcId="{65AEE0A0-A37A-476B-9E34-09A2DF58E493}" destId="{A4458642-CA4A-44A3-BD0D-B21747D660AD}" srcOrd="0" destOrd="0" presId="urn:microsoft.com/office/officeart/2005/8/layout/vList6"/>
    <dgm:cxn modelId="{2F7F201E-8E93-413F-A471-56284CD1A5DB}" type="presOf" srcId="{8CA61CE2-EFD1-4C18-B459-1C78AC98DA6A}" destId="{A4458642-CA4A-44A3-BD0D-B21747D660AD}" srcOrd="0" destOrd="1" presId="urn:microsoft.com/office/officeart/2005/8/layout/vList6"/>
    <dgm:cxn modelId="{F32B490A-AE78-400F-9D26-A8673513F31F}" srcId="{81098044-0873-4AE0-A18E-B4EDA5CA5145}" destId="{CD1CF3D2-4E0F-4802-8D42-C10ADE9C4E2C}" srcOrd="1" destOrd="0" parTransId="{A301D3CF-B4EE-4FEF-9F51-87104FE22CDA}" sibTransId="{6A78E26B-5F6B-4A30-A45C-B273C7CA26A9}"/>
    <dgm:cxn modelId="{384E5B83-4D45-4142-BF2F-F223548A2828}" type="presOf" srcId="{CD1CF3D2-4E0F-4802-8D42-C10ADE9C4E2C}" destId="{9A467EF4-082D-4B0F-9A35-E990E39AC6B2}" srcOrd="0" destOrd="0" presId="urn:microsoft.com/office/officeart/2005/8/layout/vList6"/>
    <dgm:cxn modelId="{57629386-56F8-4456-B034-2EB5CD96363A}" type="presOf" srcId="{FC0E9FC5-88CD-46B9-B9FF-D4EF270DEFEF}" destId="{85A3A442-2BCE-4CE0-B471-9916550E569E}" srcOrd="0" destOrd="0" presId="urn:microsoft.com/office/officeart/2005/8/layout/vList6"/>
    <dgm:cxn modelId="{157CF944-FB29-4C45-B869-4DC844E4AC9F}" srcId="{FC0E9FC5-88CD-46B9-B9FF-D4EF270DEFEF}" destId="{8CA61CE2-EFD1-4C18-B459-1C78AC98DA6A}" srcOrd="1" destOrd="0" parTransId="{BDB5627A-0880-441D-A52B-97C3717EA4CE}" sibTransId="{CAA90D1A-2B15-414C-9268-76F7FABFC635}"/>
    <dgm:cxn modelId="{A000B4A2-60F2-4435-AF6E-DCC7F1E6384F}" type="presOf" srcId="{5B482040-9D9A-414B-93CE-FB403BAD78A1}" destId="{5AF33B2C-0A13-4672-9030-AFADF9BC50EA}" srcOrd="0" destOrd="1" presId="urn:microsoft.com/office/officeart/2005/8/layout/vList6"/>
    <dgm:cxn modelId="{64A699B5-81B2-4BC0-8F25-19EE29FDF400}" type="presOf" srcId="{F91038FD-E8E0-43BD-A265-9E5675D2D7C6}" destId="{5AF33B2C-0A13-4672-9030-AFADF9BC50EA}" srcOrd="0" destOrd="0" presId="urn:microsoft.com/office/officeart/2005/8/layout/vList6"/>
    <dgm:cxn modelId="{4EF2B8D2-E3BB-40BD-893E-C9478BC32CB8}" srcId="{81098044-0873-4AE0-A18E-B4EDA5CA5145}" destId="{FC0E9FC5-88CD-46B9-B9FF-D4EF270DEFEF}" srcOrd="0" destOrd="0" parTransId="{7424C1ED-95B2-4472-981E-8C924E92C07F}" sibTransId="{A3FC8E2B-BD4F-4615-9BBB-802A57AD7C42}"/>
    <dgm:cxn modelId="{2ED4FC1F-3C8B-4DDB-B5D5-B26A30E10980}" type="presParOf" srcId="{38B05FA9-A9C7-473C-9C5C-904AE557712F}" destId="{83B27844-893B-4F2D-B412-42272515F4BD}" srcOrd="0" destOrd="0" presId="urn:microsoft.com/office/officeart/2005/8/layout/vList6"/>
    <dgm:cxn modelId="{0887B225-8B4A-4636-9A47-E8FD3E0BA3EE}" type="presParOf" srcId="{83B27844-893B-4F2D-B412-42272515F4BD}" destId="{85A3A442-2BCE-4CE0-B471-9916550E569E}" srcOrd="0" destOrd="0" presId="urn:microsoft.com/office/officeart/2005/8/layout/vList6"/>
    <dgm:cxn modelId="{0B6506AC-81F5-489C-B078-467988AC6D04}" type="presParOf" srcId="{83B27844-893B-4F2D-B412-42272515F4BD}" destId="{A4458642-CA4A-44A3-BD0D-B21747D660AD}" srcOrd="1" destOrd="0" presId="urn:microsoft.com/office/officeart/2005/8/layout/vList6"/>
    <dgm:cxn modelId="{E31F5ADA-F62A-46DE-9524-D877AC3118B8}" type="presParOf" srcId="{38B05FA9-A9C7-473C-9C5C-904AE557712F}" destId="{0795D0B8-9449-447B-869F-DDA8426C68E0}" srcOrd="1" destOrd="0" presId="urn:microsoft.com/office/officeart/2005/8/layout/vList6"/>
    <dgm:cxn modelId="{56F6D999-23BC-4382-A18C-B0B30A38561C}" type="presParOf" srcId="{38B05FA9-A9C7-473C-9C5C-904AE557712F}" destId="{050B3246-C846-4B38-812E-E60497DCB045}" srcOrd="2" destOrd="0" presId="urn:microsoft.com/office/officeart/2005/8/layout/vList6"/>
    <dgm:cxn modelId="{0004E218-11D6-4453-8AA3-7910B5322BE8}" type="presParOf" srcId="{050B3246-C846-4B38-812E-E60497DCB045}" destId="{9A467EF4-082D-4B0F-9A35-E990E39AC6B2}" srcOrd="0" destOrd="0" presId="urn:microsoft.com/office/officeart/2005/8/layout/vList6"/>
    <dgm:cxn modelId="{A1E4170E-4F50-4F9F-A42D-31DE385A71FE}" type="presParOf" srcId="{050B3246-C846-4B38-812E-E60497DCB045}" destId="{5AF33B2C-0A13-4672-9030-AFADF9BC50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58642-CA4A-44A3-BD0D-B21747D660AD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rgbClr val="FFC9DB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300" kern="1200" dirty="0"/>
            <a:t>Reflective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300" kern="1200" dirty="0"/>
            <a:t>Generative</a:t>
          </a:r>
        </a:p>
      </dsp:txBody>
      <dsp:txXfrm>
        <a:off x="3291839" y="552"/>
        <a:ext cx="4937760" cy="2154694"/>
      </dsp:txXfrm>
    </dsp:sp>
    <dsp:sp modelId="{85A3A442-2BCE-4CE0-B471-9916550E569E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SUSPEND</a:t>
          </a:r>
        </a:p>
      </dsp:txBody>
      <dsp:txXfrm>
        <a:off x="0" y="552"/>
        <a:ext cx="3291840" cy="2154694"/>
      </dsp:txXfrm>
    </dsp:sp>
    <dsp:sp modelId="{5AF33B2C-0A13-4672-9030-AFADF9BC50EA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rgbClr val="FFC9DB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300" kern="1200" dirty="0"/>
            <a:t>Skilful discussion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300" kern="1200" dirty="0"/>
            <a:t>Debate</a:t>
          </a:r>
        </a:p>
      </dsp:txBody>
      <dsp:txXfrm>
        <a:off x="3291839" y="2370716"/>
        <a:ext cx="4937760" cy="2154694"/>
      </dsp:txXfrm>
    </dsp:sp>
    <dsp:sp modelId="{9A467EF4-082D-4B0F-9A35-E990E39AC6B2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rgbClr val="9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DEFEND</a:t>
          </a:r>
        </a:p>
      </dsp:txBody>
      <dsp:txXfrm>
        <a:off x="0" y="2370716"/>
        <a:ext cx="3291840" cy="21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D7A38-201F-4292-88E8-3405BE45D8CC}" type="datetimeFigureOut">
              <a:rPr lang="en-US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2C31-8029-4457-A1FF-EE3E56FA1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2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4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2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2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8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2C31-8029-4457-A1FF-EE3E56FA166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3A93-BFE4-4AD0-B244-F67F415F98AE}" type="datetimeFigureOut">
              <a:rPr lang="en-GB" smtClean="0"/>
              <a:t>23/05/2016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899D-8112-46B8-80B0-76A607576B3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990033"/>
                </a:solidFill>
              </a:rPr>
              <a:t>How to Have Difficult Conversations</a:t>
            </a:r>
            <a:endParaRPr lang="en-US" sz="3600" b="1" dirty="0">
              <a:solidFill>
                <a:srgbClr val="9900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5976664" cy="1320552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Brec  Seaton &amp; Lynne Norman</a:t>
            </a:r>
          </a:p>
          <a:p>
            <a:endParaRPr lang="en-GB" sz="1600" dirty="0"/>
          </a:p>
          <a:p>
            <a:pPr algn="l"/>
            <a:r>
              <a:rPr lang="en-GB" sz="2000" dirty="0"/>
              <a:t>Discipleship &amp; Ministries Learning Network</a:t>
            </a:r>
          </a:p>
        </p:txBody>
      </p:sp>
      <p:pic>
        <p:nvPicPr>
          <p:cNvPr id="4" name="Picture 3" descr="PWT Conference logo final"/>
          <p:cNvPicPr/>
          <p:nvPr/>
        </p:nvPicPr>
        <p:blipFill>
          <a:blip r:embed="rId2" cstate="print"/>
          <a:srcRect b="31595"/>
          <a:stretch>
            <a:fillRect/>
          </a:stretch>
        </p:blipFill>
        <p:spPr bwMode="auto">
          <a:xfrm>
            <a:off x="6084168" y="188640"/>
            <a:ext cx="2838450" cy="2124075"/>
          </a:xfrm>
          <a:prstGeom prst="rect">
            <a:avLst/>
          </a:prstGeom>
          <a:noFill/>
        </p:spPr>
      </p:pic>
      <p:sp>
        <p:nvSpPr>
          <p:cNvPr id="5" name="Chevron 4"/>
          <p:cNvSpPr/>
          <p:nvPr/>
        </p:nvSpPr>
        <p:spPr>
          <a:xfrm>
            <a:off x="0" y="0"/>
            <a:ext cx="2915816" cy="476672"/>
          </a:xfrm>
          <a:prstGeom prst="chevron">
            <a:avLst>
              <a:gd name="adj" fmla="val 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228184" y="6381328"/>
            <a:ext cx="2915816" cy="476672"/>
          </a:xfrm>
          <a:prstGeom prst="chevron">
            <a:avLst>
              <a:gd name="adj" fmla="val 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Asking the Right Questions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5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Appreciative Inquiry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Constructionist: </a:t>
            </a:r>
            <a:r>
              <a:rPr lang="en-GB" sz="4800" dirty="0">
                <a:solidFill>
                  <a:srgbClr val="000000"/>
                </a:solidFill>
              </a:rPr>
              <a:t>words </a:t>
            </a:r>
            <a:r>
              <a:rPr lang="en-GB" sz="4800" dirty="0"/>
              <a:t>create worlds</a:t>
            </a:r>
            <a:endParaRPr lang="en-US" sz="4800" dirty="0"/>
          </a:p>
          <a:p>
            <a:r>
              <a:rPr lang="en-GB" sz="4800" b="1" dirty="0"/>
              <a:t>Simultaneity: </a:t>
            </a:r>
            <a:r>
              <a:rPr lang="en-GB" sz="4800" dirty="0"/>
              <a:t>first question is fateful</a:t>
            </a:r>
          </a:p>
          <a:p>
            <a:r>
              <a:rPr lang="en-GB" sz="4800" b="1" dirty="0"/>
              <a:t>Poetic: </a:t>
            </a:r>
            <a:r>
              <a:rPr lang="en-GB" sz="4800" dirty="0"/>
              <a:t>what we focus on grows</a:t>
            </a:r>
          </a:p>
          <a:p>
            <a:r>
              <a:rPr lang="en-GB" sz="4800" b="1" dirty="0"/>
              <a:t>Anticipatory: </a:t>
            </a:r>
            <a:r>
              <a:rPr lang="en-GB" sz="4800" dirty="0"/>
              <a:t>image inspires action</a:t>
            </a:r>
          </a:p>
          <a:p>
            <a:r>
              <a:rPr lang="en-GB" sz="4800" b="1" dirty="0"/>
              <a:t>Positive: </a:t>
            </a:r>
            <a:r>
              <a:rPr lang="en-GB" sz="4800" dirty="0"/>
              <a:t>+</a:t>
            </a:r>
            <a:r>
              <a:rPr lang="en-GB" sz="4800" dirty="0" err="1"/>
              <a:t>ive</a:t>
            </a:r>
            <a:r>
              <a:rPr lang="en-GB" sz="4800" dirty="0"/>
              <a:t> emotions = +</a:t>
            </a:r>
            <a:r>
              <a:rPr lang="en-GB" sz="4800" dirty="0" err="1"/>
              <a:t>ive</a:t>
            </a:r>
            <a:r>
              <a:rPr lang="en-GB" sz="4800" dirty="0"/>
              <a:t> actions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Reframing Exercise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Generative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/>
              <a:t>What is happening underneath?</a:t>
            </a:r>
          </a:p>
          <a:p>
            <a:r>
              <a:rPr lang="en-GB" sz="4000" dirty="0"/>
              <a:t>Are there other perspectives?</a:t>
            </a:r>
          </a:p>
          <a:p>
            <a:r>
              <a:rPr lang="en-GB" sz="4000" dirty="0">
                <a:latin typeface="Calibri" charset="0"/>
              </a:rPr>
              <a:t>‘Losing face’</a:t>
            </a:r>
          </a:p>
          <a:p>
            <a:r>
              <a:rPr lang="en-GB" sz="4000" dirty="0"/>
              <a:t>Look for the win-win</a:t>
            </a:r>
          </a:p>
          <a:p>
            <a:r>
              <a:rPr lang="en-GB" sz="4000" dirty="0">
                <a:latin typeface="Calibri" charset="0"/>
              </a:rPr>
              <a:t>Effective questions</a:t>
            </a:r>
          </a:p>
          <a:p>
            <a:r>
              <a:rPr lang="en-GB" sz="4000" dirty="0"/>
              <a:t>Generating options</a:t>
            </a:r>
          </a:p>
          <a:p>
            <a:endParaRPr lang="en-GB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Relationship Reconciliation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Scenario Exercise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Stages of Conflict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000" dirty="0"/>
              <a:t>5) Intractable situation</a:t>
            </a:r>
            <a:endParaRPr lang="en-US" sz="4000" dirty="0"/>
          </a:p>
          <a:p>
            <a:pPr marL="0" indent="0">
              <a:buNone/>
            </a:pPr>
            <a:r>
              <a:rPr lang="en-GB" sz="4000" dirty="0"/>
              <a:t>4) Fight / flight</a:t>
            </a:r>
          </a:p>
          <a:p>
            <a:pPr marL="0" indent="0">
              <a:buNone/>
            </a:pPr>
            <a:r>
              <a:rPr lang="en-GB" sz="5400" dirty="0"/>
              <a:t>3) Contest</a:t>
            </a:r>
          </a:p>
          <a:p>
            <a:pPr marL="0" indent="0">
              <a:buNone/>
            </a:pPr>
            <a:r>
              <a:rPr lang="en-GB" sz="4000" dirty="0"/>
              <a:t>2) Disagreement</a:t>
            </a:r>
          </a:p>
          <a:p>
            <a:pPr marL="0" indent="0">
              <a:buNone/>
            </a:pPr>
            <a:r>
              <a:rPr lang="en-GB" sz="4000" dirty="0"/>
              <a:t>1) A problem to solve</a:t>
            </a:r>
          </a:p>
        </p:txBody>
      </p:sp>
    </p:spTree>
    <p:extLst>
      <p:ext uri="{BB962C8B-B14F-4D97-AF65-F5344CB8AC3E}">
        <p14:creationId xmlns:p14="http://schemas.microsoft.com/office/powerpoint/2010/main" val="43924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ANY QUESTIONS OR COMMENTS?</a:t>
            </a:r>
          </a:p>
        </p:txBody>
      </p:sp>
      <p:sp>
        <p:nvSpPr>
          <p:cNvPr id="3" name="Chevron 2"/>
          <p:cNvSpPr/>
          <p:nvPr/>
        </p:nvSpPr>
        <p:spPr>
          <a:xfrm>
            <a:off x="0" y="0"/>
            <a:ext cx="2915816" cy="476672"/>
          </a:xfrm>
          <a:prstGeom prst="chevron">
            <a:avLst>
              <a:gd name="adj" fmla="val 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6228184" y="6381328"/>
            <a:ext cx="2915816" cy="476672"/>
          </a:xfrm>
          <a:prstGeom prst="chevron">
            <a:avLst>
              <a:gd name="adj" fmla="val 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www.ted.com/talks/celeste_headlee_10_ways_to_have_a_</a:t>
            </a:r>
            <a:br>
              <a:rPr lang="en-GB" sz="5400" b="1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</a:br>
            <a:r>
              <a:rPr lang="en-GB" sz="5400" b="1" dirty="0" err="1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better_conversation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0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In groups...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does an effective conversation look like?</a:t>
            </a:r>
          </a:p>
          <a:p>
            <a:r>
              <a:rPr lang="en-GB" sz="4000" dirty="0"/>
              <a:t>What can prevent a conversation being effective or make it difficult?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Good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Actively listening</a:t>
            </a:r>
          </a:p>
          <a:p>
            <a:r>
              <a:rPr lang="en-GB" sz="4000" dirty="0"/>
              <a:t>Non-verbal listening skills</a:t>
            </a:r>
          </a:p>
          <a:p>
            <a:r>
              <a:rPr lang="en-GB" sz="4000" dirty="0"/>
              <a:t>Verbal listening skills</a:t>
            </a:r>
          </a:p>
          <a:p>
            <a:r>
              <a:rPr lang="en-GB" sz="4000" dirty="0"/>
              <a:t>Things to avoid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Centred Speaking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/>
              <a:t>Speak only for yourself</a:t>
            </a:r>
          </a:p>
          <a:p>
            <a:r>
              <a:rPr lang="en-GB" sz="4000" dirty="0"/>
              <a:t>Usually begin with 'I'</a:t>
            </a:r>
          </a:p>
          <a:p>
            <a:r>
              <a:rPr lang="en-GB" sz="4000" dirty="0"/>
              <a:t>Speak about your own feelings</a:t>
            </a:r>
          </a:p>
          <a:p>
            <a:r>
              <a:rPr lang="en-GB" sz="4000" dirty="0"/>
              <a:t>How did you experience the behaviour/action</a:t>
            </a:r>
          </a:p>
          <a:p>
            <a:r>
              <a:rPr lang="en-GB" sz="4000" dirty="0"/>
              <a:t>What impact did it have on you?</a:t>
            </a:r>
          </a:p>
        </p:txBody>
      </p:sp>
    </p:spTree>
    <p:extLst>
      <p:ext uri="{BB962C8B-B14F-4D97-AF65-F5344CB8AC3E}">
        <p14:creationId xmlns:p14="http://schemas.microsoft.com/office/powerpoint/2010/main" val="109019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Effective Conversations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A</a:t>
            </a:r>
            <a:r>
              <a:rPr lang="en-US" sz="4000" dirty="0">
                <a:latin typeface="Calibri" charset="0"/>
              </a:rPr>
              <a:t>cknowledge</a:t>
            </a:r>
          </a:p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A</a:t>
            </a:r>
            <a:r>
              <a:rPr lang="en-US" sz="4000" dirty="0">
                <a:latin typeface="Calibri" charset="0"/>
              </a:rPr>
              <a:t>pology</a:t>
            </a:r>
          </a:p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R</a:t>
            </a:r>
            <a:r>
              <a:rPr lang="en-US" sz="4000" dirty="0">
                <a:latin typeface="Calibri" charset="0"/>
              </a:rPr>
              <a:t>ecognition</a:t>
            </a:r>
          </a:p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R</a:t>
            </a:r>
            <a:r>
              <a:rPr lang="en-US" sz="4000" dirty="0">
                <a:latin typeface="Calibri" charset="0"/>
              </a:rPr>
              <a:t>eassurance</a:t>
            </a:r>
          </a:p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E</a:t>
            </a:r>
            <a:r>
              <a:rPr lang="en-US" sz="4000" dirty="0">
                <a:latin typeface="Calibri" charset="0"/>
              </a:rPr>
              <a:t>xplanation</a:t>
            </a:r>
          </a:p>
          <a:p>
            <a:r>
              <a:rPr lang="en-US" sz="4000" b="1" dirty="0">
                <a:solidFill>
                  <a:srgbClr val="953734"/>
                </a:solidFill>
                <a:latin typeface="Calibri" charset="0"/>
              </a:rPr>
              <a:t>E</a:t>
            </a:r>
            <a:r>
              <a:rPr lang="en-US" sz="4000" dirty="0">
                <a:latin typeface="Calibri" charset="0"/>
              </a:rPr>
              <a:t>ngagement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702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Effective Conversations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latin typeface="Calibri" charset="0"/>
              </a:rPr>
              <a:t>Preparation</a:t>
            </a:r>
          </a:p>
          <a:p>
            <a:r>
              <a:rPr lang="en-US" sz="4000" dirty="0">
                <a:latin typeface="Calibri" charset="0"/>
              </a:rPr>
              <a:t>Rapport</a:t>
            </a:r>
          </a:p>
          <a:p>
            <a:r>
              <a:rPr lang="en-US" sz="4000" dirty="0">
                <a:latin typeface="Calibri" charset="0"/>
              </a:rPr>
              <a:t>Setting</a:t>
            </a:r>
          </a:p>
          <a:p>
            <a:r>
              <a:rPr lang="en-US" sz="4000" dirty="0">
                <a:latin typeface="Calibri" charset="0"/>
              </a:rPr>
              <a:t>Ways of working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807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Values Continuum Exercise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Self-Awareness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What are your 'touch points'?</a:t>
            </a:r>
          </a:p>
          <a:p>
            <a:r>
              <a:rPr lang="en-US" sz="4000" dirty="0"/>
              <a:t>What are our triggers?</a:t>
            </a:r>
          </a:p>
          <a:p>
            <a:r>
              <a:rPr lang="en-US" sz="4000" dirty="0"/>
              <a:t>How do we stay present?</a:t>
            </a:r>
          </a:p>
        </p:txBody>
      </p:sp>
    </p:spTree>
    <p:extLst>
      <p:ext uri="{BB962C8B-B14F-4D97-AF65-F5344CB8AC3E}">
        <p14:creationId xmlns:p14="http://schemas.microsoft.com/office/powerpoint/2010/main" val="265892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6"/>
          <p:cNvGraphicFramePr>
            <a:graphicFrameLocks noGrp="1"/>
          </p:cNvGraphicFramePr>
          <p:nvPr>
            <p:ph idx="1"/>
          </p:nvPr>
        </p:nvGraphicFramePr>
        <p:xfrm>
          <a:off x="457200" y="116601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F8A041CDC7945BDD57F6963268E59" ma:contentTypeVersion="" ma:contentTypeDescription="Create a new document." ma:contentTypeScope="" ma:versionID="2f0305b5bccfb9016ee71e43380f5fdb">
  <xsd:schema xmlns:xsd="http://www.w3.org/2001/XMLSchema" xmlns:xs="http://www.w3.org/2001/XMLSchema" xmlns:p="http://schemas.microsoft.com/office/2006/metadata/properties" xmlns:ns2="6AA112BB-86C2-4076-B265-C855DAA88DD9" xmlns:ns3="fd0855a9-e9c3-4f9e-8ac1-c3013bdb0e25" xmlns:ns4="6aa112bb-86c2-4076-b265-c855daa88dd9" targetNamespace="http://schemas.microsoft.com/office/2006/metadata/properties" ma:root="true" ma:fieldsID="f24dbb4f20938f76eb482e186522f7f5" ns2:_="" ns3:_="" ns4:_="">
    <xsd:import namespace="6AA112BB-86C2-4076-B265-C855DAA88DD9"/>
    <xsd:import namespace="fd0855a9-e9c3-4f9e-8ac1-c3013bdb0e25"/>
    <xsd:import namespace="6aa112bb-86c2-4076-b265-c855daa88dd9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  <xsd:element ref="ns3:SharedWithUsers" minOccurs="0"/>
                <xsd:element ref="ns3:SharingHintHash" minOccurs="0"/>
                <xsd:element ref="ns3:SharedWithDetails" minOccurs="0"/>
                <xsd:element ref="ns4:Prior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855a9-e9c3-4f9e-8ac1-c3013bdb0e2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Priority" ma:index="12" nillable="true" ma:displayName="Priority" ma:default="0" ma:description="Enter a value here to order the priorty of documents" ma:internalName="Priority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6aa112bb-86c2-4076-b265-c855daa88dd9">0</Priority>
    <Target_x0020_Audiences xmlns="6AA112BB-86C2-4076-B265-C855DAA88DD9" xsi:nil="true"/>
  </documentManagement>
</p:properties>
</file>

<file path=customXml/itemProps1.xml><?xml version="1.0" encoding="utf-8"?>
<ds:datastoreItem xmlns:ds="http://schemas.openxmlformats.org/officeDocument/2006/customXml" ds:itemID="{55AD072E-D398-4407-A592-18E3F95A2B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61BF7-5328-49E8-BC40-35D14FC00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112BB-86C2-4076-B265-C855DAA88DD9"/>
    <ds:schemaRef ds:uri="fd0855a9-e9c3-4f9e-8ac1-c3013bdb0e25"/>
    <ds:schemaRef ds:uri="6aa112bb-86c2-4076-b265-c855daa88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68B648-F6B0-429A-9318-2CE69717CD9C}">
  <ds:schemaRefs>
    <ds:schemaRef ds:uri="http://schemas.microsoft.com/office/2006/metadata/properties"/>
    <ds:schemaRef ds:uri="http://schemas.microsoft.com/office/infopath/2007/PartnerControls"/>
    <ds:schemaRef ds:uri="6aa112bb-86c2-4076-b265-c855daa88dd9"/>
    <ds:schemaRef ds:uri="6AA112BB-86C2-4076-B265-C855DAA88D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128</Words>
  <Application>Microsoft Office PowerPoint</Application>
  <PresentationFormat>On-screen Show (4:3)</PresentationFormat>
  <Paragraphs>36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to Have Difficult Conversations</vt:lpstr>
      <vt:lpstr>In groups...</vt:lpstr>
      <vt:lpstr>Good Listening</vt:lpstr>
      <vt:lpstr>Centred Speaking</vt:lpstr>
      <vt:lpstr>Effective Conversations</vt:lpstr>
      <vt:lpstr>Effective Conversations</vt:lpstr>
      <vt:lpstr>Values Continuum Exercise</vt:lpstr>
      <vt:lpstr>Self-Awareness</vt:lpstr>
      <vt:lpstr>PowerPoint Presentation</vt:lpstr>
      <vt:lpstr>Asking the Right Questions</vt:lpstr>
      <vt:lpstr>Appreciative Inquiry Principles</vt:lpstr>
      <vt:lpstr>Reframing Exercise</vt:lpstr>
      <vt:lpstr>Generative Conversation</vt:lpstr>
      <vt:lpstr>Relationship Reconciliation</vt:lpstr>
      <vt:lpstr>Scenario Exercise</vt:lpstr>
      <vt:lpstr>Stages of Conflict</vt:lpstr>
      <vt:lpstr>ANY QUESTIONS OR COMMENTS?</vt:lpstr>
      <vt:lpstr>www.ted.com/talks/celeste_headlee_10_ways_to_have_a_ better_conversation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DIFFICULT CONVERSATIONS</dc:title>
  <dc:creator>NormanL</dc:creator>
  <cp:lastModifiedBy>NormanL</cp:lastModifiedBy>
  <cp:revision>32</cp:revision>
  <dcterms:created xsi:type="dcterms:W3CDTF">2016-05-18T10:15:01Z</dcterms:created>
  <dcterms:modified xsi:type="dcterms:W3CDTF">2016-05-23T12:48:37Z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0x010100E0DF8A041CDC7945BDD57F6963268E59</vt:lpwstr>
  </property>
</Properties>
</file>